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6"/>
  </p:notesMasterIdLst>
  <p:sldIdLst>
    <p:sldId id="989" r:id="rId3"/>
    <p:sldId id="990" r:id="rId4"/>
    <p:sldId id="991" r:id="rId5"/>
    <p:sldId id="992" r:id="rId6"/>
    <p:sldId id="993" r:id="rId7"/>
    <p:sldId id="994" r:id="rId8"/>
    <p:sldId id="995" r:id="rId9"/>
    <p:sldId id="996" r:id="rId10"/>
    <p:sldId id="972" r:id="rId11"/>
    <p:sldId id="978" r:id="rId12"/>
    <p:sldId id="984" r:id="rId13"/>
    <p:sldId id="985" r:id="rId14"/>
    <p:sldId id="986" r:id="rId15"/>
    <p:sldId id="987" r:id="rId16"/>
    <p:sldId id="979" r:id="rId17"/>
    <p:sldId id="285" r:id="rId18"/>
    <p:sldId id="286" r:id="rId19"/>
    <p:sldId id="292" r:id="rId20"/>
    <p:sldId id="293" r:id="rId21"/>
    <p:sldId id="973" r:id="rId22"/>
    <p:sldId id="997" r:id="rId23"/>
    <p:sldId id="266" r:id="rId24"/>
    <p:sldId id="967" r:id="rId2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k Steenkamp" initials="FS" lastIdx="1" clrIdx="0">
    <p:extLst>
      <p:ext uri="{19B8F6BF-5375-455C-9EA6-DF929625EA0E}">
        <p15:presenceInfo xmlns:p15="http://schemas.microsoft.com/office/powerpoint/2012/main" userId="2d551fbf273aba0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C0A2"/>
    <a:srgbClr val="60D3D6"/>
    <a:srgbClr val="73FDD6"/>
    <a:srgbClr val="009193"/>
    <a:srgbClr val="73FEFF"/>
    <a:srgbClr val="BE5D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843"/>
    <p:restoredTop sz="90894" autoAdjust="0"/>
  </p:normalViewPr>
  <p:slideViewPr>
    <p:cSldViewPr snapToGrid="0" snapToObjects="1">
      <p:cViewPr varScale="1">
        <p:scale>
          <a:sx n="145" d="100"/>
          <a:sy n="145" d="100"/>
        </p:scale>
        <p:origin x="1320" y="168"/>
      </p:cViewPr>
      <p:guideLst/>
    </p:cSldViewPr>
  </p:slideViewPr>
  <p:notesTextViewPr>
    <p:cViewPr>
      <p:scale>
        <a:sx n="1" d="1"/>
        <a:sy n="1" d="1"/>
      </p:scale>
      <p:origin x="0" y="0"/>
    </p:cViewPr>
  </p:notesTextViewPr>
  <p:sorterViewPr>
    <p:cViewPr>
      <p:scale>
        <a:sx n="100" d="100"/>
        <a:sy n="100" d="100"/>
      </p:scale>
      <p:origin x="0" y="-10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3A8187-6545-734B-A5C9-8499AA100207}" type="datetimeFigureOut">
              <a:rPr lang="nl-NL" smtClean="0"/>
              <a:t>11-06-2025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48F0E0-1346-4645-B018-24606F10D4E0}" type="slidenum">
              <a:rPr lang="nl-NL" smtClean="0"/>
              <a:t>‹nr.›</a:t>
            </a:fld>
            <a:endParaRPr lang="nl-NL"/>
          </a:p>
        </p:txBody>
      </p:sp>
    </p:spTree>
    <p:extLst>
      <p:ext uri="{BB962C8B-B14F-4D97-AF65-F5344CB8AC3E}">
        <p14:creationId xmlns:p14="http://schemas.microsoft.com/office/powerpoint/2010/main" val="2813727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FF4282-A5CD-CE4E-95D3-BB50631A8928}" type="slidenum">
              <a:rPr lang="nl-NL" smtClean="0"/>
              <a:t>1</a:t>
            </a:fld>
            <a:endParaRPr lang="nl-NL"/>
          </a:p>
        </p:txBody>
      </p:sp>
    </p:spTree>
    <p:extLst>
      <p:ext uri="{BB962C8B-B14F-4D97-AF65-F5344CB8AC3E}">
        <p14:creationId xmlns:p14="http://schemas.microsoft.com/office/powerpoint/2010/main" val="4258820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048F0E0-1346-4645-B018-24606F10D4E0}" type="slidenum">
              <a:rPr lang="nl-NL" smtClean="0"/>
              <a:t>2</a:t>
            </a:fld>
            <a:endParaRPr lang="nl-NL"/>
          </a:p>
        </p:txBody>
      </p:sp>
    </p:spTree>
    <p:extLst>
      <p:ext uri="{BB962C8B-B14F-4D97-AF65-F5344CB8AC3E}">
        <p14:creationId xmlns:p14="http://schemas.microsoft.com/office/powerpoint/2010/main" val="2532746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048F0E0-1346-4645-B018-24606F10D4E0}" type="slidenum">
              <a:rPr lang="nl-NL" smtClean="0"/>
              <a:t>10</a:t>
            </a:fld>
            <a:endParaRPr lang="nl-NL"/>
          </a:p>
        </p:txBody>
      </p:sp>
    </p:spTree>
    <p:extLst>
      <p:ext uri="{BB962C8B-B14F-4D97-AF65-F5344CB8AC3E}">
        <p14:creationId xmlns:p14="http://schemas.microsoft.com/office/powerpoint/2010/main" val="2730399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C93C5-79C3-FBB4-ECCE-CABE1D4F85A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5E92BA-F4CB-034A-DB69-D31015957C8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E0FA6EB-B326-AE7C-30AB-17D397D82E1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4ECAB93-93D2-AC5A-F5DF-48DDCB57183E}"/>
              </a:ext>
            </a:extLst>
          </p:cNvPr>
          <p:cNvSpPr>
            <a:spLocks noGrp="1"/>
          </p:cNvSpPr>
          <p:nvPr>
            <p:ph type="sldNum" sz="quarter" idx="5"/>
          </p:nvPr>
        </p:nvSpPr>
        <p:spPr/>
        <p:txBody>
          <a:bodyPr/>
          <a:lstStyle/>
          <a:p>
            <a:fld id="{D048F0E0-1346-4645-B018-24606F10D4E0}" type="slidenum">
              <a:rPr lang="nl-NL" smtClean="0"/>
              <a:t>11</a:t>
            </a:fld>
            <a:endParaRPr lang="nl-NL"/>
          </a:p>
        </p:txBody>
      </p:sp>
    </p:spTree>
    <p:extLst>
      <p:ext uri="{BB962C8B-B14F-4D97-AF65-F5344CB8AC3E}">
        <p14:creationId xmlns:p14="http://schemas.microsoft.com/office/powerpoint/2010/main" val="277814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42263-DE1E-4732-92AD-407EE7C87AE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2F6FD11-0C1E-C461-1B8A-B5A583C900C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082C266-C3BC-9533-5D9D-7DF5F8E805C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9B010A5-7FA0-4FA1-7563-63E00C134F06}"/>
              </a:ext>
            </a:extLst>
          </p:cNvPr>
          <p:cNvSpPr>
            <a:spLocks noGrp="1"/>
          </p:cNvSpPr>
          <p:nvPr>
            <p:ph type="sldNum" sz="quarter" idx="5"/>
          </p:nvPr>
        </p:nvSpPr>
        <p:spPr/>
        <p:txBody>
          <a:bodyPr/>
          <a:lstStyle/>
          <a:p>
            <a:fld id="{D048F0E0-1346-4645-B018-24606F10D4E0}" type="slidenum">
              <a:rPr lang="nl-NL" smtClean="0"/>
              <a:t>12</a:t>
            </a:fld>
            <a:endParaRPr lang="nl-NL"/>
          </a:p>
        </p:txBody>
      </p:sp>
    </p:spTree>
    <p:extLst>
      <p:ext uri="{BB962C8B-B14F-4D97-AF65-F5344CB8AC3E}">
        <p14:creationId xmlns:p14="http://schemas.microsoft.com/office/powerpoint/2010/main" val="1049623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2F8E0-558F-EAB9-B1BE-2FD50D2B83B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3AB0AD-290E-CFE3-1206-A7ABDB5FB19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7FE8AB-3283-3585-0AAB-902BAB86EB0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5918511-7901-3A1D-95C8-12B8C2410E2D}"/>
              </a:ext>
            </a:extLst>
          </p:cNvPr>
          <p:cNvSpPr>
            <a:spLocks noGrp="1"/>
          </p:cNvSpPr>
          <p:nvPr>
            <p:ph type="sldNum" sz="quarter" idx="5"/>
          </p:nvPr>
        </p:nvSpPr>
        <p:spPr/>
        <p:txBody>
          <a:bodyPr/>
          <a:lstStyle/>
          <a:p>
            <a:fld id="{D048F0E0-1346-4645-B018-24606F10D4E0}" type="slidenum">
              <a:rPr lang="nl-NL" smtClean="0"/>
              <a:t>13</a:t>
            </a:fld>
            <a:endParaRPr lang="nl-NL"/>
          </a:p>
        </p:txBody>
      </p:sp>
    </p:spTree>
    <p:extLst>
      <p:ext uri="{BB962C8B-B14F-4D97-AF65-F5344CB8AC3E}">
        <p14:creationId xmlns:p14="http://schemas.microsoft.com/office/powerpoint/2010/main" val="1136766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93E88-7099-BFD7-7B72-BC6AFAF90E6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AC01E52-29ED-4EC7-0FEC-B8218F165DE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01F6699-677E-4975-F74F-FADE6FACC74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CF4C8DC-4DDE-214F-8F1F-2AA51E744CCC}"/>
              </a:ext>
            </a:extLst>
          </p:cNvPr>
          <p:cNvSpPr>
            <a:spLocks noGrp="1"/>
          </p:cNvSpPr>
          <p:nvPr>
            <p:ph type="sldNum" sz="quarter" idx="5"/>
          </p:nvPr>
        </p:nvSpPr>
        <p:spPr/>
        <p:txBody>
          <a:bodyPr/>
          <a:lstStyle/>
          <a:p>
            <a:fld id="{D048F0E0-1346-4645-B018-24606F10D4E0}" type="slidenum">
              <a:rPr lang="nl-NL" smtClean="0"/>
              <a:t>14</a:t>
            </a:fld>
            <a:endParaRPr lang="nl-NL"/>
          </a:p>
        </p:txBody>
      </p:sp>
    </p:spTree>
    <p:extLst>
      <p:ext uri="{BB962C8B-B14F-4D97-AF65-F5344CB8AC3E}">
        <p14:creationId xmlns:p14="http://schemas.microsoft.com/office/powerpoint/2010/main" val="172061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048F0E0-1346-4645-B018-24606F10D4E0}" type="slidenum">
              <a:rPr lang="nl-NL" smtClean="0"/>
              <a:t>15</a:t>
            </a:fld>
            <a:endParaRPr lang="nl-NL"/>
          </a:p>
        </p:txBody>
      </p:sp>
    </p:spTree>
    <p:extLst>
      <p:ext uri="{BB962C8B-B14F-4D97-AF65-F5344CB8AC3E}">
        <p14:creationId xmlns:p14="http://schemas.microsoft.com/office/powerpoint/2010/main" val="2502862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90842-6811-33BE-9094-6BCA2700B15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AD9FA15-7AB0-ADBF-F17D-CAD921957B0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2EA9921-E18C-1563-5F32-A1A68D29879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29D8938-0C61-77B3-F653-76C4FDA145AE}"/>
              </a:ext>
            </a:extLst>
          </p:cNvPr>
          <p:cNvSpPr>
            <a:spLocks noGrp="1"/>
          </p:cNvSpPr>
          <p:nvPr>
            <p:ph type="sldNum" sz="quarter" idx="5"/>
          </p:nvPr>
        </p:nvSpPr>
        <p:spPr/>
        <p:txBody>
          <a:bodyPr/>
          <a:lstStyle/>
          <a:p>
            <a:fld id="{8BF70571-0177-4323-B624-84F376847DA0}" type="slidenum">
              <a:rPr lang="nl-NL" smtClean="0"/>
              <a:t>16</a:t>
            </a:fld>
            <a:endParaRPr lang="nl-NL"/>
          </a:p>
        </p:txBody>
      </p:sp>
    </p:spTree>
    <p:extLst>
      <p:ext uri="{BB962C8B-B14F-4D97-AF65-F5344CB8AC3E}">
        <p14:creationId xmlns:p14="http://schemas.microsoft.com/office/powerpoint/2010/main" val="2204360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FB14C-62F6-02D8-B697-402826BB2A2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6667EAB-96C3-594B-82ED-97E56753240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99BFD53-3ED2-1B22-47EE-CEE139D92F6A}"/>
              </a:ext>
            </a:extLst>
          </p:cNvPr>
          <p:cNvSpPr>
            <a:spLocks noGrp="1"/>
          </p:cNvSpPr>
          <p:nvPr>
            <p:ph type="body" idx="1"/>
          </p:nvPr>
        </p:nvSpPr>
        <p:spPr/>
        <p:txBody>
          <a:bodyPr/>
          <a:lstStyle/>
          <a:p>
            <a:r>
              <a:rPr lang="nl-NL" dirty="0"/>
              <a:t>FS: deze sheet hoort erin, want bevat driekwart van de </a:t>
            </a:r>
            <a:r>
              <a:rPr lang="nl-NL" dirty="0" err="1"/>
              <a:t>outcomes</a:t>
            </a:r>
            <a:r>
              <a:rPr lang="nl-NL" dirty="0"/>
              <a:t> van de bingo-enquête. Het toont waar mensen nieuwsgierig naar zijn. Ik heb de titels wel aangepast (geen tegenstelling met ELO suggereren !!).</a:t>
            </a:r>
          </a:p>
          <a:p>
            <a:r>
              <a:rPr lang="nl-NL" dirty="0"/>
              <a:t>Bij sterretje* zeg ik dan dat deze dingen alleen in bijzondere gevallen een optie zijn (niet-originele kozijnen; rotte vloerbalken)</a:t>
            </a:r>
          </a:p>
        </p:txBody>
      </p:sp>
      <p:sp>
        <p:nvSpPr>
          <p:cNvPr id="4" name="Tijdelijke aanduiding voor dianummer 3">
            <a:extLst>
              <a:ext uri="{FF2B5EF4-FFF2-40B4-BE49-F238E27FC236}">
                <a16:creationId xmlns:a16="http://schemas.microsoft.com/office/drawing/2014/main" id="{8735E7B3-3025-86F4-0BC0-098D84B4395B}"/>
              </a:ext>
            </a:extLst>
          </p:cNvPr>
          <p:cNvSpPr>
            <a:spLocks noGrp="1"/>
          </p:cNvSpPr>
          <p:nvPr>
            <p:ph type="sldNum" sz="quarter" idx="5"/>
          </p:nvPr>
        </p:nvSpPr>
        <p:spPr/>
        <p:txBody>
          <a:bodyPr/>
          <a:lstStyle/>
          <a:p>
            <a:fld id="{8BF70571-0177-4323-B624-84F376847DA0}" type="slidenum">
              <a:rPr lang="nl-NL" smtClean="0"/>
              <a:t>17</a:t>
            </a:fld>
            <a:endParaRPr lang="nl-NL"/>
          </a:p>
        </p:txBody>
      </p:sp>
    </p:spTree>
    <p:extLst>
      <p:ext uri="{BB962C8B-B14F-4D97-AF65-F5344CB8AC3E}">
        <p14:creationId xmlns:p14="http://schemas.microsoft.com/office/powerpoint/2010/main" val="3753164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E3696-51C4-169B-1015-60E934B9AB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32CB19-B818-436D-0089-D9C010C95EC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2EBD038-1EED-E302-DAE3-79EC6C0E17ED}"/>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6671815-74D2-E254-39BD-EE5F613236F8}"/>
              </a:ext>
            </a:extLst>
          </p:cNvPr>
          <p:cNvSpPr>
            <a:spLocks noGrp="1"/>
          </p:cNvSpPr>
          <p:nvPr>
            <p:ph type="sldNum" sz="quarter" idx="5"/>
          </p:nvPr>
        </p:nvSpPr>
        <p:spPr/>
        <p:txBody>
          <a:bodyPr/>
          <a:lstStyle/>
          <a:p>
            <a:fld id="{8BF70571-0177-4323-B624-84F376847DA0}" type="slidenum">
              <a:rPr lang="nl-NL" smtClean="0"/>
              <a:t>18</a:t>
            </a:fld>
            <a:endParaRPr lang="nl-NL"/>
          </a:p>
        </p:txBody>
      </p:sp>
    </p:spTree>
    <p:extLst>
      <p:ext uri="{BB962C8B-B14F-4D97-AF65-F5344CB8AC3E}">
        <p14:creationId xmlns:p14="http://schemas.microsoft.com/office/powerpoint/2010/main" val="899898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D12A6-A4F9-6750-7858-F082301B080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6A220CC-183C-FC66-E0F4-2C10B9ADF9C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EBFEFD1-513C-9916-642F-DAAB9E4A560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9D240D2-7F64-3F1B-6744-7B3B1D7A7135}"/>
              </a:ext>
            </a:extLst>
          </p:cNvPr>
          <p:cNvSpPr>
            <a:spLocks noGrp="1"/>
          </p:cNvSpPr>
          <p:nvPr>
            <p:ph type="sldNum" sz="quarter" idx="5"/>
          </p:nvPr>
        </p:nvSpPr>
        <p:spPr/>
        <p:txBody>
          <a:bodyPr/>
          <a:lstStyle/>
          <a:p>
            <a:fld id="{8BF70571-0177-4323-B624-84F376847DA0}" type="slidenum">
              <a:rPr lang="nl-NL" smtClean="0"/>
              <a:t>19</a:t>
            </a:fld>
            <a:endParaRPr lang="nl-NL"/>
          </a:p>
        </p:txBody>
      </p:sp>
    </p:spTree>
    <p:extLst>
      <p:ext uri="{BB962C8B-B14F-4D97-AF65-F5344CB8AC3E}">
        <p14:creationId xmlns:p14="http://schemas.microsoft.com/office/powerpoint/2010/main" val="4209183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FF4282-A5CD-CE4E-95D3-BB50631A8928}" type="slidenum">
              <a:rPr lang="nl-NL" smtClean="0"/>
              <a:t>22</a:t>
            </a:fld>
            <a:endParaRPr lang="nl-NL"/>
          </a:p>
        </p:txBody>
      </p:sp>
    </p:spTree>
    <p:extLst>
      <p:ext uri="{BB962C8B-B14F-4D97-AF65-F5344CB8AC3E}">
        <p14:creationId xmlns:p14="http://schemas.microsoft.com/office/powerpoint/2010/main" val="4171855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FF4282-A5CD-CE4E-95D3-BB50631A8928}" type="slidenum">
              <a:rPr lang="nl-NL" smtClean="0"/>
              <a:t>23</a:t>
            </a:fld>
            <a:endParaRPr lang="nl-NL"/>
          </a:p>
        </p:txBody>
      </p:sp>
    </p:spTree>
    <p:extLst>
      <p:ext uri="{BB962C8B-B14F-4D97-AF65-F5344CB8AC3E}">
        <p14:creationId xmlns:p14="http://schemas.microsoft.com/office/powerpoint/2010/main" val="1858273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5E654F-CFC7-9247-9952-2530FC11BD71}"/>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DDE2066-AA6F-1545-876B-2CEA5BFE6A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676BE9C-7C4B-6945-97E6-A8B48F65FE64}"/>
              </a:ext>
            </a:extLst>
          </p:cNvPr>
          <p:cNvSpPr>
            <a:spLocks noGrp="1"/>
          </p:cNvSpPr>
          <p:nvPr>
            <p:ph type="dt" sz="half" idx="10"/>
          </p:nvPr>
        </p:nvSpPr>
        <p:spPr/>
        <p:txBody>
          <a:bodyPr/>
          <a:lstStyle/>
          <a:p>
            <a:fld id="{2343AAE5-8C1D-CC4A-A5C2-4AF5996C6054}" type="datetimeFigureOut">
              <a:rPr lang="nl-NL" smtClean="0"/>
              <a:t>11-06-2025</a:t>
            </a:fld>
            <a:endParaRPr lang="nl-NL"/>
          </a:p>
        </p:txBody>
      </p:sp>
      <p:sp>
        <p:nvSpPr>
          <p:cNvPr id="5" name="Tijdelijke aanduiding voor voettekst 4">
            <a:extLst>
              <a:ext uri="{FF2B5EF4-FFF2-40B4-BE49-F238E27FC236}">
                <a16:creationId xmlns:a16="http://schemas.microsoft.com/office/drawing/2014/main" id="{49FC013F-CD03-8C4F-8EA9-3365D3A2D6C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D4D1747-A80F-394D-880C-6AEE57F320EE}"/>
              </a:ext>
            </a:extLst>
          </p:cNvPr>
          <p:cNvSpPr>
            <a:spLocks noGrp="1"/>
          </p:cNvSpPr>
          <p:nvPr>
            <p:ph type="sldNum" sz="quarter" idx="12"/>
          </p:nvPr>
        </p:nvSpPr>
        <p:spPr/>
        <p:txBody>
          <a:bodyPr/>
          <a:lstStyle/>
          <a:p>
            <a:fld id="{E1514FEE-6505-8E49-AE8E-CF2737E1C69C}" type="slidenum">
              <a:rPr lang="nl-NL" smtClean="0"/>
              <a:t>‹nr.›</a:t>
            </a:fld>
            <a:endParaRPr lang="nl-NL"/>
          </a:p>
        </p:txBody>
      </p:sp>
    </p:spTree>
    <p:extLst>
      <p:ext uri="{BB962C8B-B14F-4D97-AF65-F5344CB8AC3E}">
        <p14:creationId xmlns:p14="http://schemas.microsoft.com/office/powerpoint/2010/main" val="865306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5D469-7598-8F4D-9E9E-BCE9A106A2D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40A5B72-FBDD-7D41-B255-78F67A30D796}"/>
              </a:ext>
            </a:extLst>
          </p:cNvPr>
          <p:cNvSpPr>
            <a:spLocks noGrp="1"/>
          </p:cNvSpPr>
          <p:nvPr>
            <p:ph idx="1"/>
          </p:nvPr>
        </p:nvSpPr>
        <p:spPr/>
        <p:txBody>
          <a:body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59E234A9-5D4C-3140-A63E-B2D8D6D57E36}"/>
              </a:ext>
            </a:extLst>
          </p:cNvPr>
          <p:cNvSpPr>
            <a:spLocks noGrp="1"/>
          </p:cNvSpPr>
          <p:nvPr>
            <p:ph type="dt" sz="half" idx="10"/>
          </p:nvPr>
        </p:nvSpPr>
        <p:spPr/>
        <p:txBody>
          <a:bodyPr/>
          <a:lstStyle/>
          <a:p>
            <a:fld id="{2343AAE5-8C1D-CC4A-A5C2-4AF5996C6054}" type="datetimeFigureOut">
              <a:rPr lang="nl-NL" smtClean="0"/>
              <a:t>11-06-2025</a:t>
            </a:fld>
            <a:endParaRPr lang="nl-NL"/>
          </a:p>
        </p:txBody>
      </p:sp>
      <p:sp>
        <p:nvSpPr>
          <p:cNvPr id="5" name="Tijdelijke aanduiding voor voettekst 4">
            <a:extLst>
              <a:ext uri="{FF2B5EF4-FFF2-40B4-BE49-F238E27FC236}">
                <a16:creationId xmlns:a16="http://schemas.microsoft.com/office/drawing/2014/main" id="{0A6F7020-831B-C040-B5E3-5834CFFD64F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08729CA-FF18-6149-92A3-E09F39F63B8D}"/>
              </a:ext>
            </a:extLst>
          </p:cNvPr>
          <p:cNvSpPr>
            <a:spLocks noGrp="1"/>
          </p:cNvSpPr>
          <p:nvPr>
            <p:ph type="sldNum" sz="quarter" idx="12"/>
          </p:nvPr>
        </p:nvSpPr>
        <p:spPr/>
        <p:txBody>
          <a:bodyPr/>
          <a:lstStyle/>
          <a:p>
            <a:fld id="{E1514FEE-6505-8E49-AE8E-CF2737E1C69C}" type="slidenum">
              <a:rPr lang="nl-NL" smtClean="0"/>
              <a:t>‹nr.›</a:t>
            </a:fld>
            <a:endParaRPr lang="nl-NL"/>
          </a:p>
        </p:txBody>
      </p:sp>
    </p:spTree>
    <p:extLst>
      <p:ext uri="{BB962C8B-B14F-4D97-AF65-F5344CB8AC3E}">
        <p14:creationId xmlns:p14="http://schemas.microsoft.com/office/powerpoint/2010/main" val="1400002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1F5C87-D57C-FA43-99A3-E8DFC29D9AE4}"/>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E52A562D-C712-9941-8BB7-F3306EF85B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665C8B52-F3B7-8D4C-8D02-A480063415A7}"/>
              </a:ext>
            </a:extLst>
          </p:cNvPr>
          <p:cNvSpPr>
            <a:spLocks noGrp="1"/>
          </p:cNvSpPr>
          <p:nvPr>
            <p:ph type="dt" sz="half" idx="10"/>
          </p:nvPr>
        </p:nvSpPr>
        <p:spPr/>
        <p:txBody>
          <a:bodyPr/>
          <a:lstStyle/>
          <a:p>
            <a:fld id="{2343AAE5-8C1D-CC4A-A5C2-4AF5996C6054}" type="datetimeFigureOut">
              <a:rPr lang="nl-NL" smtClean="0"/>
              <a:t>11-06-2025</a:t>
            </a:fld>
            <a:endParaRPr lang="nl-NL"/>
          </a:p>
        </p:txBody>
      </p:sp>
      <p:sp>
        <p:nvSpPr>
          <p:cNvPr id="5" name="Tijdelijke aanduiding voor voettekst 4">
            <a:extLst>
              <a:ext uri="{FF2B5EF4-FFF2-40B4-BE49-F238E27FC236}">
                <a16:creationId xmlns:a16="http://schemas.microsoft.com/office/drawing/2014/main" id="{62C46A86-C157-EF49-9B0B-6FE7C7B0661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EAF804E-5BF2-4F4C-AFBD-8B2A1D4E69FB}"/>
              </a:ext>
            </a:extLst>
          </p:cNvPr>
          <p:cNvSpPr>
            <a:spLocks noGrp="1"/>
          </p:cNvSpPr>
          <p:nvPr>
            <p:ph type="sldNum" sz="quarter" idx="12"/>
          </p:nvPr>
        </p:nvSpPr>
        <p:spPr/>
        <p:txBody>
          <a:bodyPr/>
          <a:lstStyle/>
          <a:p>
            <a:fld id="{E1514FEE-6505-8E49-AE8E-CF2737E1C69C}" type="slidenum">
              <a:rPr lang="nl-NL" smtClean="0"/>
              <a:t>‹nr.›</a:t>
            </a:fld>
            <a:endParaRPr lang="nl-NL"/>
          </a:p>
        </p:txBody>
      </p:sp>
    </p:spTree>
    <p:extLst>
      <p:ext uri="{BB962C8B-B14F-4D97-AF65-F5344CB8AC3E}">
        <p14:creationId xmlns:p14="http://schemas.microsoft.com/office/powerpoint/2010/main" val="2309827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15DD96-63E9-244C-A593-C2415C5DB76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39D8385-895B-264A-954B-A8A502F44990}"/>
              </a:ext>
            </a:extLst>
          </p:cNvPr>
          <p:cNvSpPr>
            <a:spLocks noGrp="1"/>
          </p:cNvSpPr>
          <p:nvPr>
            <p:ph sz="half" idx="1"/>
          </p:nvPr>
        </p:nvSpPr>
        <p:spPr>
          <a:xfrm>
            <a:off x="838200" y="1825625"/>
            <a:ext cx="5181600" cy="4351338"/>
          </a:xfrm>
        </p:spPr>
        <p:txBody>
          <a:bodyPr/>
          <a:lstStyle/>
          <a:p>
            <a:r>
              <a:rPr lang="nl-NL"/>
              <a:t>Tekststijl van het model bewerken
Tweede niveau
Derde niveau
Vierde niveau
Vijfde niveau</a:t>
            </a:r>
          </a:p>
        </p:txBody>
      </p:sp>
      <p:sp>
        <p:nvSpPr>
          <p:cNvPr id="4" name="Tijdelijke aanduiding voor inhoud 3">
            <a:extLst>
              <a:ext uri="{FF2B5EF4-FFF2-40B4-BE49-F238E27FC236}">
                <a16:creationId xmlns:a16="http://schemas.microsoft.com/office/drawing/2014/main" id="{9428CB61-5073-5C4A-B07D-A6AB0CC0C1B4}"/>
              </a:ext>
            </a:extLst>
          </p:cNvPr>
          <p:cNvSpPr>
            <a:spLocks noGrp="1"/>
          </p:cNvSpPr>
          <p:nvPr>
            <p:ph sz="half" idx="2"/>
          </p:nvPr>
        </p:nvSpPr>
        <p:spPr>
          <a:xfrm>
            <a:off x="6172200" y="1825625"/>
            <a:ext cx="5181600" cy="4351338"/>
          </a:xfrm>
        </p:spPr>
        <p:txBody>
          <a:body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5EF458AC-5A53-DD4F-BA64-A7CC28ABF864}"/>
              </a:ext>
            </a:extLst>
          </p:cNvPr>
          <p:cNvSpPr>
            <a:spLocks noGrp="1"/>
          </p:cNvSpPr>
          <p:nvPr>
            <p:ph type="dt" sz="half" idx="10"/>
          </p:nvPr>
        </p:nvSpPr>
        <p:spPr/>
        <p:txBody>
          <a:bodyPr/>
          <a:lstStyle/>
          <a:p>
            <a:fld id="{2343AAE5-8C1D-CC4A-A5C2-4AF5996C6054}" type="datetimeFigureOut">
              <a:rPr lang="nl-NL" smtClean="0"/>
              <a:t>11-06-2025</a:t>
            </a:fld>
            <a:endParaRPr lang="nl-NL"/>
          </a:p>
        </p:txBody>
      </p:sp>
      <p:sp>
        <p:nvSpPr>
          <p:cNvPr id="6" name="Tijdelijke aanduiding voor voettekst 5">
            <a:extLst>
              <a:ext uri="{FF2B5EF4-FFF2-40B4-BE49-F238E27FC236}">
                <a16:creationId xmlns:a16="http://schemas.microsoft.com/office/drawing/2014/main" id="{A08443B1-E9DA-5A45-9865-215E9BB4C44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809119F-0317-2640-A88B-E4903F6ABCEE}"/>
              </a:ext>
            </a:extLst>
          </p:cNvPr>
          <p:cNvSpPr>
            <a:spLocks noGrp="1"/>
          </p:cNvSpPr>
          <p:nvPr>
            <p:ph type="sldNum" sz="quarter" idx="12"/>
          </p:nvPr>
        </p:nvSpPr>
        <p:spPr/>
        <p:txBody>
          <a:bodyPr/>
          <a:lstStyle/>
          <a:p>
            <a:fld id="{E1514FEE-6505-8E49-AE8E-CF2737E1C69C}" type="slidenum">
              <a:rPr lang="nl-NL" smtClean="0"/>
              <a:t>‹nr.›</a:t>
            </a:fld>
            <a:endParaRPr lang="nl-NL"/>
          </a:p>
        </p:txBody>
      </p:sp>
    </p:spTree>
    <p:extLst>
      <p:ext uri="{BB962C8B-B14F-4D97-AF65-F5344CB8AC3E}">
        <p14:creationId xmlns:p14="http://schemas.microsoft.com/office/powerpoint/2010/main" val="1297357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12D789-3E43-7440-A709-FC0F038160A9}"/>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EB4A932F-8271-D44C-966E-831F83E4A5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p>
        </p:txBody>
      </p:sp>
      <p:sp>
        <p:nvSpPr>
          <p:cNvPr id="4" name="Tijdelijke aanduiding voor inhoud 3">
            <a:extLst>
              <a:ext uri="{FF2B5EF4-FFF2-40B4-BE49-F238E27FC236}">
                <a16:creationId xmlns:a16="http://schemas.microsoft.com/office/drawing/2014/main" id="{3DE61B17-3207-D64C-BC8D-9D50064331E2}"/>
              </a:ext>
            </a:extLst>
          </p:cNvPr>
          <p:cNvSpPr>
            <a:spLocks noGrp="1"/>
          </p:cNvSpPr>
          <p:nvPr>
            <p:ph sz="half" idx="2"/>
          </p:nvPr>
        </p:nvSpPr>
        <p:spPr>
          <a:xfrm>
            <a:off x="839788" y="2505075"/>
            <a:ext cx="5157787" cy="3684588"/>
          </a:xfrm>
        </p:spPr>
        <p:txBody>
          <a:bodyPr/>
          <a:lstStyle/>
          <a:p>
            <a:r>
              <a:rPr lang="nl-NL"/>
              <a:t>Tekststijl van het model bewerken
Tweede niveau
Derde niveau
Vierde niveau
Vijfde niveau</a:t>
            </a:r>
          </a:p>
        </p:txBody>
      </p:sp>
      <p:sp>
        <p:nvSpPr>
          <p:cNvPr id="5" name="Tijdelijke aanduiding voor tekst 4">
            <a:extLst>
              <a:ext uri="{FF2B5EF4-FFF2-40B4-BE49-F238E27FC236}">
                <a16:creationId xmlns:a16="http://schemas.microsoft.com/office/drawing/2014/main" id="{1448BE43-9735-3A4E-8DA3-C24D052F50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p>
        </p:txBody>
      </p:sp>
      <p:sp>
        <p:nvSpPr>
          <p:cNvPr id="6" name="Tijdelijke aanduiding voor inhoud 5">
            <a:extLst>
              <a:ext uri="{FF2B5EF4-FFF2-40B4-BE49-F238E27FC236}">
                <a16:creationId xmlns:a16="http://schemas.microsoft.com/office/drawing/2014/main" id="{CAB20041-0CD6-9C44-8F8C-948891F41D8F}"/>
              </a:ext>
            </a:extLst>
          </p:cNvPr>
          <p:cNvSpPr>
            <a:spLocks noGrp="1"/>
          </p:cNvSpPr>
          <p:nvPr>
            <p:ph sz="quarter" idx="4"/>
          </p:nvPr>
        </p:nvSpPr>
        <p:spPr>
          <a:xfrm>
            <a:off x="6172200" y="2505075"/>
            <a:ext cx="5183188" cy="3684588"/>
          </a:xfrm>
        </p:spPr>
        <p:txBody>
          <a:bodyPr/>
          <a:lstStyle/>
          <a:p>
            <a:r>
              <a:rPr lang="nl-NL"/>
              <a:t>Tekststijl van het model bewerken
Tweede niveau
Derde niveau
Vierde niveau
Vijfde niveau</a:t>
            </a:r>
          </a:p>
        </p:txBody>
      </p:sp>
      <p:sp>
        <p:nvSpPr>
          <p:cNvPr id="7" name="Tijdelijke aanduiding voor datum 6">
            <a:extLst>
              <a:ext uri="{FF2B5EF4-FFF2-40B4-BE49-F238E27FC236}">
                <a16:creationId xmlns:a16="http://schemas.microsoft.com/office/drawing/2014/main" id="{D2F13F68-91CB-964C-B4BC-40F5DD33312B}"/>
              </a:ext>
            </a:extLst>
          </p:cNvPr>
          <p:cNvSpPr>
            <a:spLocks noGrp="1"/>
          </p:cNvSpPr>
          <p:nvPr>
            <p:ph type="dt" sz="half" idx="10"/>
          </p:nvPr>
        </p:nvSpPr>
        <p:spPr/>
        <p:txBody>
          <a:bodyPr/>
          <a:lstStyle/>
          <a:p>
            <a:fld id="{2343AAE5-8C1D-CC4A-A5C2-4AF5996C6054}" type="datetimeFigureOut">
              <a:rPr lang="nl-NL" smtClean="0"/>
              <a:t>11-06-2025</a:t>
            </a:fld>
            <a:endParaRPr lang="nl-NL"/>
          </a:p>
        </p:txBody>
      </p:sp>
      <p:sp>
        <p:nvSpPr>
          <p:cNvPr id="8" name="Tijdelijke aanduiding voor voettekst 7">
            <a:extLst>
              <a:ext uri="{FF2B5EF4-FFF2-40B4-BE49-F238E27FC236}">
                <a16:creationId xmlns:a16="http://schemas.microsoft.com/office/drawing/2014/main" id="{1DCBB87E-CB68-BA47-8713-A4E504D17307}"/>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F51041F9-2569-8347-BE44-CAEF1A4F58BC}"/>
              </a:ext>
            </a:extLst>
          </p:cNvPr>
          <p:cNvSpPr>
            <a:spLocks noGrp="1"/>
          </p:cNvSpPr>
          <p:nvPr>
            <p:ph type="sldNum" sz="quarter" idx="12"/>
          </p:nvPr>
        </p:nvSpPr>
        <p:spPr/>
        <p:txBody>
          <a:bodyPr/>
          <a:lstStyle/>
          <a:p>
            <a:fld id="{E1514FEE-6505-8E49-AE8E-CF2737E1C69C}" type="slidenum">
              <a:rPr lang="nl-NL" smtClean="0"/>
              <a:t>‹nr.›</a:t>
            </a:fld>
            <a:endParaRPr lang="nl-NL"/>
          </a:p>
        </p:txBody>
      </p:sp>
    </p:spTree>
    <p:extLst>
      <p:ext uri="{BB962C8B-B14F-4D97-AF65-F5344CB8AC3E}">
        <p14:creationId xmlns:p14="http://schemas.microsoft.com/office/powerpoint/2010/main" val="810787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38CDB0-EB73-B54E-A5CF-A13403CBB03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01E9498B-1C62-AC4E-B38E-69B027178B82}"/>
              </a:ext>
            </a:extLst>
          </p:cNvPr>
          <p:cNvSpPr>
            <a:spLocks noGrp="1"/>
          </p:cNvSpPr>
          <p:nvPr>
            <p:ph type="dt" sz="half" idx="10"/>
          </p:nvPr>
        </p:nvSpPr>
        <p:spPr/>
        <p:txBody>
          <a:bodyPr/>
          <a:lstStyle/>
          <a:p>
            <a:fld id="{2343AAE5-8C1D-CC4A-A5C2-4AF5996C6054}" type="datetimeFigureOut">
              <a:rPr lang="nl-NL" smtClean="0"/>
              <a:t>11-06-2025</a:t>
            </a:fld>
            <a:endParaRPr lang="nl-NL"/>
          </a:p>
        </p:txBody>
      </p:sp>
      <p:sp>
        <p:nvSpPr>
          <p:cNvPr id="4" name="Tijdelijke aanduiding voor voettekst 3">
            <a:extLst>
              <a:ext uri="{FF2B5EF4-FFF2-40B4-BE49-F238E27FC236}">
                <a16:creationId xmlns:a16="http://schemas.microsoft.com/office/drawing/2014/main" id="{C18F8DD0-1960-E845-A08F-B49802E92CC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0DB450C-0FA2-6E49-81A8-662588C841A7}"/>
              </a:ext>
            </a:extLst>
          </p:cNvPr>
          <p:cNvSpPr>
            <a:spLocks noGrp="1"/>
          </p:cNvSpPr>
          <p:nvPr>
            <p:ph type="sldNum" sz="quarter" idx="12"/>
          </p:nvPr>
        </p:nvSpPr>
        <p:spPr/>
        <p:txBody>
          <a:bodyPr/>
          <a:lstStyle/>
          <a:p>
            <a:fld id="{E1514FEE-6505-8E49-AE8E-CF2737E1C69C}" type="slidenum">
              <a:rPr lang="nl-NL" smtClean="0"/>
              <a:t>‹nr.›</a:t>
            </a:fld>
            <a:endParaRPr lang="nl-NL"/>
          </a:p>
        </p:txBody>
      </p:sp>
    </p:spTree>
    <p:extLst>
      <p:ext uri="{BB962C8B-B14F-4D97-AF65-F5344CB8AC3E}">
        <p14:creationId xmlns:p14="http://schemas.microsoft.com/office/powerpoint/2010/main" val="3198795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263B045-8D1E-F448-BA19-4650A0B10EF8}"/>
              </a:ext>
            </a:extLst>
          </p:cNvPr>
          <p:cNvSpPr>
            <a:spLocks noGrp="1"/>
          </p:cNvSpPr>
          <p:nvPr>
            <p:ph type="dt" sz="half" idx="10"/>
          </p:nvPr>
        </p:nvSpPr>
        <p:spPr/>
        <p:txBody>
          <a:bodyPr/>
          <a:lstStyle/>
          <a:p>
            <a:fld id="{2343AAE5-8C1D-CC4A-A5C2-4AF5996C6054}" type="datetimeFigureOut">
              <a:rPr lang="nl-NL" smtClean="0"/>
              <a:t>11-06-2025</a:t>
            </a:fld>
            <a:endParaRPr lang="nl-NL"/>
          </a:p>
        </p:txBody>
      </p:sp>
      <p:sp>
        <p:nvSpPr>
          <p:cNvPr id="3" name="Tijdelijke aanduiding voor voettekst 2">
            <a:extLst>
              <a:ext uri="{FF2B5EF4-FFF2-40B4-BE49-F238E27FC236}">
                <a16:creationId xmlns:a16="http://schemas.microsoft.com/office/drawing/2014/main" id="{C66BE676-C1A1-9A44-903A-66D91C2A2715}"/>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B96BA5B4-783E-CE46-B348-2F78AEF3BA4F}"/>
              </a:ext>
            </a:extLst>
          </p:cNvPr>
          <p:cNvSpPr>
            <a:spLocks noGrp="1"/>
          </p:cNvSpPr>
          <p:nvPr>
            <p:ph type="sldNum" sz="quarter" idx="12"/>
          </p:nvPr>
        </p:nvSpPr>
        <p:spPr/>
        <p:txBody>
          <a:bodyPr/>
          <a:lstStyle/>
          <a:p>
            <a:fld id="{E1514FEE-6505-8E49-AE8E-CF2737E1C69C}" type="slidenum">
              <a:rPr lang="nl-NL" smtClean="0"/>
              <a:t>‹nr.›</a:t>
            </a:fld>
            <a:endParaRPr lang="nl-NL"/>
          </a:p>
        </p:txBody>
      </p:sp>
    </p:spTree>
    <p:extLst>
      <p:ext uri="{BB962C8B-B14F-4D97-AF65-F5344CB8AC3E}">
        <p14:creationId xmlns:p14="http://schemas.microsoft.com/office/powerpoint/2010/main" val="3144567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2CA7DA-F67F-C645-9A1D-6386ACE3B76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9897134F-C6C1-FB4D-B937-029B875953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l-NL"/>
              <a:t>Tekststijl van het model bewerken
Tweede niveau
Derde niveau
Vierde niveau
Vijfde niveau</a:t>
            </a:r>
          </a:p>
        </p:txBody>
      </p:sp>
      <p:sp>
        <p:nvSpPr>
          <p:cNvPr id="4" name="Tijdelijke aanduiding voor tekst 3">
            <a:extLst>
              <a:ext uri="{FF2B5EF4-FFF2-40B4-BE49-F238E27FC236}">
                <a16:creationId xmlns:a16="http://schemas.microsoft.com/office/drawing/2014/main" id="{A62A8280-2699-0045-9574-613267CFE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D15E990E-6654-3348-9844-125EEC62DB70}"/>
              </a:ext>
            </a:extLst>
          </p:cNvPr>
          <p:cNvSpPr>
            <a:spLocks noGrp="1"/>
          </p:cNvSpPr>
          <p:nvPr>
            <p:ph type="dt" sz="half" idx="10"/>
          </p:nvPr>
        </p:nvSpPr>
        <p:spPr/>
        <p:txBody>
          <a:bodyPr/>
          <a:lstStyle/>
          <a:p>
            <a:fld id="{2343AAE5-8C1D-CC4A-A5C2-4AF5996C6054}" type="datetimeFigureOut">
              <a:rPr lang="nl-NL" smtClean="0"/>
              <a:t>11-06-2025</a:t>
            </a:fld>
            <a:endParaRPr lang="nl-NL"/>
          </a:p>
        </p:txBody>
      </p:sp>
      <p:sp>
        <p:nvSpPr>
          <p:cNvPr id="6" name="Tijdelijke aanduiding voor voettekst 5">
            <a:extLst>
              <a:ext uri="{FF2B5EF4-FFF2-40B4-BE49-F238E27FC236}">
                <a16:creationId xmlns:a16="http://schemas.microsoft.com/office/drawing/2014/main" id="{429A716B-E6BA-7243-9486-F2634E87F49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A2D2B4E-FB3E-784F-938D-A2B2210E8071}"/>
              </a:ext>
            </a:extLst>
          </p:cNvPr>
          <p:cNvSpPr>
            <a:spLocks noGrp="1"/>
          </p:cNvSpPr>
          <p:nvPr>
            <p:ph type="sldNum" sz="quarter" idx="12"/>
          </p:nvPr>
        </p:nvSpPr>
        <p:spPr/>
        <p:txBody>
          <a:bodyPr/>
          <a:lstStyle/>
          <a:p>
            <a:fld id="{E1514FEE-6505-8E49-AE8E-CF2737E1C69C}" type="slidenum">
              <a:rPr lang="nl-NL" smtClean="0"/>
              <a:t>‹nr.›</a:t>
            </a:fld>
            <a:endParaRPr lang="nl-NL"/>
          </a:p>
        </p:txBody>
      </p:sp>
    </p:spTree>
    <p:extLst>
      <p:ext uri="{BB962C8B-B14F-4D97-AF65-F5344CB8AC3E}">
        <p14:creationId xmlns:p14="http://schemas.microsoft.com/office/powerpoint/2010/main" val="82776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DFF79D-CBF3-3F40-AA41-AB4839A107F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4D2CCF00-D289-7642-BC06-A0BDD1C26A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31118EA1-71BD-2C40-B275-368C066E70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8E776493-E201-3C41-86B1-3E7FCB507934}"/>
              </a:ext>
            </a:extLst>
          </p:cNvPr>
          <p:cNvSpPr>
            <a:spLocks noGrp="1"/>
          </p:cNvSpPr>
          <p:nvPr>
            <p:ph type="dt" sz="half" idx="10"/>
          </p:nvPr>
        </p:nvSpPr>
        <p:spPr/>
        <p:txBody>
          <a:bodyPr/>
          <a:lstStyle/>
          <a:p>
            <a:fld id="{2343AAE5-8C1D-CC4A-A5C2-4AF5996C6054}" type="datetimeFigureOut">
              <a:rPr lang="nl-NL" smtClean="0"/>
              <a:t>11-06-2025</a:t>
            </a:fld>
            <a:endParaRPr lang="nl-NL"/>
          </a:p>
        </p:txBody>
      </p:sp>
      <p:sp>
        <p:nvSpPr>
          <p:cNvPr id="6" name="Tijdelijke aanduiding voor voettekst 5">
            <a:extLst>
              <a:ext uri="{FF2B5EF4-FFF2-40B4-BE49-F238E27FC236}">
                <a16:creationId xmlns:a16="http://schemas.microsoft.com/office/drawing/2014/main" id="{6BCBC9DF-EC3A-994A-A997-C55218270CD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FACFC11-8B8D-F440-815C-5135E2C697A1}"/>
              </a:ext>
            </a:extLst>
          </p:cNvPr>
          <p:cNvSpPr>
            <a:spLocks noGrp="1"/>
          </p:cNvSpPr>
          <p:nvPr>
            <p:ph type="sldNum" sz="quarter" idx="12"/>
          </p:nvPr>
        </p:nvSpPr>
        <p:spPr/>
        <p:txBody>
          <a:bodyPr/>
          <a:lstStyle/>
          <a:p>
            <a:fld id="{E1514FEE-6505-8E49-AE8E-CF2737E1C69C}" type="slidenum">
              <a:rPr lang="nl-NL" smtClean="0"/>
              <a:t>‹nr.›</a:t>
            </a:fld>
            <a:endParaRPr lang="nl-NL"/>
          </a:p>
        </p:txBody>
      </p:sp>
    </p:spTree>
    <p:extLst>
      <p:ext uri="{BB962C8B-B14F-4D97-AF65-F5344CB8AC3E}">
        <p14:creationId xmlns:p14="http://schemas.microsoft.com/office/powerpoint/2010/main" val="1459208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F91AB7-2958-3E48-B4AF-8E5B05D648F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0621136-3651-6845-BE71-9D0DEDE02482}"/>
              </a:ext>
            </a:extLst>
          </p:cNvPr>
          <p:cNvSpPr>
            <a:spLocks noGrp="1"/>
          </p:cNvSpPr>
          <p:nvPr>
            <p:ph type="body" orient="vert" idx="1"/>
          </p:nvPr>
        </p:nvSpPr>
        <p:spPr/>
        <p:txBody>
          <a:bodyPr vert="eaVert"/>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28FE5A1C-00F6-9E44-A721-D3549FB99318}"/>
              </a:ext>
            </a:extLst>
          </p:cNvPr>
          <p:cNvSpPr>
            <a:spLocks noGrp="1"/>
          </p:cNvSpPr>
          <p:nvPr>
            <p:ph type="dt" sz="half" idx="10"/>
          </p:nvPr>
        </p:nvSpPr>
        <p:spPr/>
        <p:txBody>
          <a:bodyPr/>
          <a:lstStyle/>
          <a:p>
            <a:fld id="{2343AAE5-8C1D-CC4A-A5C2-4AF5996C6054}" type="datetimeFigureOut">
              <a:rPr lang="nl-NL" smtClean="0"/>
              <a:t>11-06-2025</a:t>
            </a:fld>
            <a:endParaRPr lang="nl-NL"/>
          </a:p>
        </p:txBody>
      </p:sp>
      <p:sp>
        <p:nvSpPr>
          <p:cNvPr id="5" name="Tijdelijke aanduiding voor voettekst 4">
            <a:extLst>
              <a:ext uri="{FF2B5EF4-FFF2-40B4-BE49-F238E27FC236}">
                <a16:creationId xmlns:a16="http://schemas.microsoft.com/office/drawing/2014/main" id="{56922E5C-FEB2-6C42-B488-C2F4CA1C36C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05C2F9D-0BBE-6547-A50F-63C6A5DA5206}"/>
              </a:ext>
            </a:extLst>
          </p:cNvPr>
          <p:cNvSpPr>
            <a:spLocks noGrp="1"/>
          </p:cNvSpPr>
          <p:nvPr>
            <p:ph type="sldNum" sz="quarter" idx="12"/>
          </p:nvPr>
        </p:nvSpPr>
        <p:spPr/>
        <p:txBody>
          <a:bodyPr/>
          <a:lstStyle/>
          <a:p>
            <a:fld id="{E1514FEE-6505-8E49-AE8E-CF2737E1C69C}" type="slidenum">
              <a:rPr lang="nl-NL" smtClean="0"/>
              <a:t>‹nr.›</a:t>
            </a:fld>
            <a:endParaRPr lang="nl-NL"/>
          </a:p>
        </p:txBody>
      </p:sp>
    </p:spTree>
    <p:extLst>
      <p:ext uri="{BB962C8B-B14F-4D97-AF65-F5344CB8AC3E}">
        <p14:creationId xmlns:p14="http://schemas.microsoft.com/office/powerpoint/2010/main" val="2571980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C3CFB0C-5559-874E-BCF2-2650144781FF}"/>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AC1BD6B4-D259-F24A-A0B5-5C190BC8E1A3}"/>
              </a:ext>
            </a:extLst>
          </p:cNvPr>
          <p:cNvSpPr>
            <a:spLocks noGrp="1"/>
          </p:cNvSpPr>
          <p:nvPr>
            <p:ph type="body" orient="vert" idx="1"/>
          </p:nvPr>
        </p:nvSpPr>
        <p:spPr>
          <a:xfrm>
            <a:off x="838200" y="365125"/>
            <a:ext cx="7734300" cy="5811838"/>
          </a:xfrm>
        </p:spPr>
        <p:txBody>
          <a:bodyPr vert="eaVert"/>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11B27A84-A543-9340-AEFD-F388480CC86A}"/>
              </a:ext>
            </a:extLst>
          </p:cNvPr>
          <p:cNvSpPr>
            <a:spLocks noGrp="1"/>
          </p:cNvSpPr>
          <p:nvPr>
            <p:ph type="dt" sz="half" idx="10"/>
          </p:nvPr>
        </p:nvSpPr>
        <p:spPr/>
        <p:txBody>
          <a:bodyPr/>
          <a:lstStyle/>
          <a:p>
            <a:fld id="{2343AAE5-8C1D-CC4A-A5C2-4AF5996C6054}" type="datetimeFigureOut">
              <a:rPr lang="nl-NL" smtClean="0"/>
              <a:t>11-06-2025</a:t>
            </a:fld>
            <a:endParaRPr lang="nl-NL"/>
          </a:p>
        </p:txBody>
      </p:sp>
      <p:sp>
        <p:nvSpPr>
          <p:cNvPr id="5" name="Tijdelijke aanduiding voor voettekst 4">
            <a:extLst>
              <a:ext uri="{FF2B5EF4-FFF2-40B4-BE49-F238E27FC236}">
                <a16:creationId xmlns:a16="http://schemas.microsoft.com/office/drawing/2014/main" id="{C7CDDE7D-730B-B543-96B5-5FD031AC192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433FEF4-3E4D-2F4A-B74E-680C0A2DEE75}"/>
              </a:ext>
            </a:extLst>
          </p:cNvPr>
          <p:cNvSpPr>
            <a:spLocks noGrp="1"/>
          </p:cNvSpPr>
          <p:nvPr>
            <p:ph type="sldNum" sz="quarter" idx="12"/>
          </p:nvPr>
        </p:nvSpPr>
        <p:spPr/>
        <p:txBody>
          <a:bodyPr/>
          <a:lstStyle/>
          <a:p>
            <a:fld id="{E1514FEE-6505-8E49-AE8E-CF2737E1C69C}" type="slidenum">
              <a:rPr lang="nl-NL" smtClean="0"/>
              <a:t>‹nr.›</a:t>
            </a:fld>
            <a:endParaRPr lang="nl-NL"/>
          </a:p>
        </p:txBody>
      </p:sp>
    </p:spTree>
    <p:extLst>
      <p:ext uri="{BB962C8B-B14F-4D97-AF65-F5344CB8AC3E}">
        <p14:creationId xmlns:p14="http://schemas.microsoft.com/office/powerpoint/2010/main" val="3739380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D5479-4F9A-CCC1-4620-E84BBC2C3BB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A86BA29E-F8A5-9CD2-B98B-0544880524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A6EDC0-8B65-88FD-5639-89F1C32C0234}"/>
              </a:ext>
            </a:extLst>
          </p:cNvPr>
          <p:cNvSpPr>
            <a:spLocks noGrp="1"/>
          </p:cNvSpPr>
          <p:nvPr>
            <p:ph type="dt" sz="half" idx="10"/>
          </p:nvPr>
        </p:nvSpPr>
        <p:spPr/>
        <p:txBody>
          <a:bodyPr/>
          <a:lstStyle/>
          <a:p>
            <a:fld id="{1E840905-440E-624A-89DC-B5697D941668}" type="datetimeFigureOut">
              <a:rPr lang="en-NL" smtClean="0"/>
              <a:t>6/11/25</a:t>
            </a:fld>
            <a:endParaRPr lang="en-NL"/>
          </a:p>
        </p:txBody>
      </p:sp>
      <p:sp>
        <p:nvSpPr>
          <p:cNvPr id="5" name="Footer Placeholder 4">
            <a:extLst>
              <a:ext uri="{FF2B5EF4-FFF2-40B4-BE49-F238E27FC236}">
                <a16:creationId xmlns:a16="http://schemas.microsoft.com/office/drawing/2014/main" id="{EF073035-77B7-3228-4047-2114C094833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7A2533BE-88F1-A8B4-54A9-1EB5AF48F55B}"/>
              </a:ext>
            </a:extLst>
          </p:cNvPr>
          <p:cNvSpPr>
            <a:spLocks noGrp="1"/>
          </p:cNvSpPr>
          <p:nvPr>
            <p:ph type="sldNum" sz="quarter" idx="12"/>
          </p:nvPr>
        </p:nvSpPr>
        <p:spPr/>
        <p:txBody>
          <a:bodyPr/>
          <a:lstStyle/>
          <a:p>
            <a:fld id="{D2CFBDA7-200B-3B44-9991-98185DB2B35A}" type="slidenum">
              <a:rPr lang="en-NL" smtClean="0"/>
              <a:t>‹nr.›</a:t>
            </a:fld>
            <a:endParaRPr lang="en-NL"/>
          </a:p>
        </p:txBody>
      </p:sp>
    </p:spTree>
    <p:extLst>
      <p:ext uri="{BB962C8B-B14F-4D97-AF65-F5344CB8AC3E}">
        <p14:creationId xmlns:p14="http://schemas.microsoft.com/office/powerpoint/2010/main" val="3339967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14E67-1BBF-25CE-6BB7-9E45A5DD3A26}"/>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F55D7A9D-F8E7-3628-8D94-64349A3CC10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30ABA1E-4710-5D39-8B51-45DB979D661B}"/>
              </a:ext>
            </a:extLst>
          </p:cNvPr>
          <p:cNvSpPr>
            <a:spLocks noGrp="1"/>
          </p:cNvSpPr>
          <p:nvPr>
            <p:ph type="dt" sz="half" idx="10"/>
          </p:nvPr>
        </p:nvSpPr>
        <p:spPr/>
        <p:txBody>
          <a:bodyPr/>
          <a:lstStyle/>
          <a:p>
            <a:fld id="{1E840905-440E-624A-89DC-B5697D941668}" type="datetimeFigureOut">
              <a:rPr lang="en-NL" smtClean="0"/>
              <a:t>6/11/25</a:t>
            </a:fld>
            <a:endParaRPr lang="en-NL"/>
          </a:p>
        </p:txBody>
      </p:sp>
      <p:sp>
        <p:nvSpPr>
          <p:cNvPr id="5" name="Footer Placeholder 4">
            <a:extLst>
              <a:ext uri="{FF2B5EF4-FFF2-40B4-BE49-F238E27FC236}">
                <a16:creationId xmlns:a16="http://schemas.microsoft.com/office/drawing/2014/main" id="{021E17D9-5A7C-61B9-0597-0FB98D98C0E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A2EE62D7-42A1-E766-44BD-AA99E3ADAEB8}"/>
              </a:ext>
            </a:extLst>
          </p:cNvPr>
          <p:cNvSpPr>
            <a:spLocks noGrp="1"/>
          </p:cNvSpPr>
          <p:nvPr>
            <p:ph type="sldNum" sz="quarter" idx="12"/>
          </p:nvPr>
        </p:nvSpPr>
        <p:spPr/>
        <p:txBody>
          <a:bodyPr/>
          <a:lstStyle/>
          <a:p>
            <a:fld id="{D2CFBDA7-200B-3B44-9991-98185DB2B35A}" type="slidenum">
              <a:rPr lang="en-NL" smtClean="0"/>
              <a:t>‹nr.›</a:t>
            </a:fld>
            <a:endParaRPr lang="en-NL"/>
          </a:p>
        </p:txBody>
      </p:sp>
    </p:spTree>
    <p:extLst>
      <p:ext uri="{BB962C8B-B14F-4D97-AF65-F5344CB8AC3E}">
        <p14:creationId xmlns:p14="http://schemas.microsoft.com/office/powerpoint/2010/main" val="10203974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76CB-A5DB-707B-A9C8-C135CE22C42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9E7204C-9467-166F-DEC4-8068917FA1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C39170-C0F5-59A2-3BDA-8EF84076B220}"/>
              </a:ext>
            </a:extLst>
          </p:cNvPr>
          <p:cNvSpPr>
            <a:spLocks noGrp="1"/>
          </p:cNvSpPr>
          <p:nvPr>
            <p:ph type="dt" sz="half" idx="10"/>
          </p:nvPr>
        </p:nvSpPr>
        <p:spPr/>
        <p:txBody>
          <a:bodyPr/>
          <a:lstStyle/>
          <a:p>
            <a:fld id="{1E840905-440E-624A-89DC-B5697D941668}" type="datetimeFigureOut">
              <a:rPr lang="en-NL" smtClean="0"/>
              <a:t>6/11/25</a:t>
            </a:fld>
            <a:endParaRPr lang="en-NL"/>
          </a:p>
        </p:txBody>
      </p:sp>
      <p:sp>
        <p:nvSpPr>
          <p:cNvPr id="5" name="Footer Placeholder 4">
            <a:extLst>
              <a:ext uri="{FF2B5EF4-FFF2-40B4-BE49-F238E27FC236}">
                <a16:creationId xmlns:a16="http://schemas.microsoft.com/office/drawing/2014/main" id="{66FBAA99-3E03-9B33-E4E0-44671F8995F7}"/>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AE4E75D5-CC94-158D-AE61-47DBD545F11D}"/>
              </a:ext>
            </a:extLst>
          </p:cNvPr>
          <p:cNvSpPr>
            <a:spLocks noGrp="1"/>
          </p:cNvSpPr>
          <p:nvPr>
            <p:ph type="sldNum" sz="quarter" idx="12"/>
          </p:nvPr>
        </p:nvSpPr>
        <p:spPr/>
        <p:txBody>
          <a:bodyPr/>
          <a:lstStyle/>
          <a:p>
            <a:fld id="{D2CFBDA7-200B-3B44-9991-98185DB2B35A}" type="slidenum">
              <a:rPr lang="en-NL" smtClean="0"/>
              <a:t>‹nr.›</a:t>
            </a:fld>
            <a:endParaRPr lang="en-NL"/>
          </a:p>
        </p:txBody>
      </p:sp>
    </p:spTree>
    <p:extLst>
      <p:ext uri="{BB962C8B-B14F-4D97-AF65-F5344CB8AC3E}">
        <p14:creationId xmlns:p14="http://schemas.microsoft.com/office/powerpoint/2010/main" val="435011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589F9-78AA-B550-258D-AFDA45B18CB1}"/>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73627B7E-B92A-0FD3-C457-244FE2977F0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57CDBD6D-2910-E2EA-59E2-0204BF40373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6E19A550-6CE1-702D-C2C3-67F9615E383E}"/>
              </a:ext>
            </a:extLst>
          </p:cNvPr>
          <p:cNvSpPr>
            <a:spLocks noGrp="1"/>
          </p:cNvSpPr>
          <p:nvPr>
            <p:ph type="dt" sz="half" idx="10"/>
          </p:nvPr>
        </p:nvSpPr>
        <p:spPr/>
        <p:txBody>
          <a:bodyPr/>
          <a:lstStyle/>
          <a:p>
            <a:fld id="{1E840905-440E-624A-89DC-B5697D941668}" type="datetimeFigureOut">
              <a:rPr lang="en-NL" smtClean="0"/>
              <a:t>6/11/25</a:t>
            </a:fld>
            <a:endParaRPr lang="en-NL"/>
          </a:p>
        </p:txBody>
      </p:sp>
      <p:sp>
        <p:nvSpPr>
          <p:cNvPr id="6" name="Footer Placeholder 5">
            <a:extLst>
              <a:ext uri="{FF2B5EF4-FFF2-40B4-BE49-F238E27FC236}">
                <a16:creationId xmlns:a16="http://schemas.microsoft.com/office/drawing/2014/main" id="{AB7C3389-6F51-0C85-F4DD-CE553187C94C}"/>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6C860892-3F3C-6C90-CC33-DED5ADA0485E}"/>
              </a:ext>
            </a:extLst>
          </p:cNvPr>
          <p:cNvSpPr>
            <a:spLocks noGrp="1"/>
          </p:cNvSpPr>
          <p:nvPr>
            <p:ph type="sldNum" sz="quarter" idx="12"/>
          </p:nvPr>
        </p:nvSpPr>
        <p:spPr/>
        <p:txBody>
          <a:bodyPr/>
          <a:lstStyle/>
          <a:p>
            <a:fld id="{D2CFBDA7-200B-3B44-9991-98185DB2B35A}" type="slidenum">
              <a:rPr lang="en-NL" smtClean="0"/>
              <a:t>‹nr.›</a:t>
            </a:fld>
            <a:endParaRPr lang="en-NL"/>
          </a:p>
        </p:txBody>
      </p:sp>
    </p:spTree>
    <p:extLst>
      <p:ext uri="{BB962C8B-B14F-4D97-AF65-F5344CB8AC3E}">
        <p14:creationId xmlns:p14="http://schemas.microsoft.com/office/powerpoint/2010/main" val="1185020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BB5F1-0D2C-9532-00AE-884C0D5E6243}"/>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95B66BB5-C12D-9AD6-220E-52A8CB98FB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0401681-1A43-0FC9-0045-6A0F8ED0C31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5B6D1CD3-7D5C-2DB0-FD8A-BB04063BA7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8F32459-7135-5C4B-8A3A-C75BE5DB1F1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76D61F08-9FCD-8D12-A97E-34C3952290AC}"/>
              </a:ext>
            </a:extLst>
          </p:cNvPr>
          <p:cNvSpPr>
            <a:spLocks noGrp="1"/>
          </p:cNvSpPr>
          <p:nvPr>
            <p:ph type="dt" sz="half" idx="10"/>
          </p:nvPr>
        </p:nvSpPr>
        <p:spPr/>
        <p:txBody>
          <a:bodyPr/>
          <a:lstStyle/>
          <a:p>
            <a:fld id="{1E840905-440E-624A-89DC-B5697D941668}" type="datetimeFigureOut">
              <a:rPr lang="en-NL" smtClean="0"/>
              <a:t>6/11/25</a:t>
            </a:fld>
            <a:endParaRPr lang="en-NL"/>
          </a:p>
        </p:txBody>
      </p:sp>
      <p:sp>
        <p:nvSpPr>
          <p:cNvPr id="8" name="Footer Placeholder 7">
            <a:extLst>
              <a:ext uri="{FF2B5EF4-FFF2-40B4-BE49-F238E27FC236}">
                <a16:creationId xmlns:a16="http://schemas.microsoft.com/office/drawing/2014/main" id="{C1E9E1C7-D810-0F99-CADD-56342271AC56}"/>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3A69D1FD-5C7E-C606-085B-C059BD7C3EE1}"/>
              </a:ext>
            </a:extLst>
          </p:cNvPr>
          <p:cNvSpPr>
            <a:spLocks noGrp="1"/>
          </p:cNvSpPr>
          <p:nvPr>
            <p:ph type="sldNum" sz="quarter" idx="12"/>
          </p:nvPr>
        </p:nvSpPr>
        <p:spPr/>
        <p:txBody>
          <a:bodyPr/>
          <a:lstStyle/>
          <a:p>
            <a:fld id="{D2CFBDA7-200B-3B44-9991-98185DB2B35A}" type="slidenum">
              <a:rPr lang="en-NL" smtClean="0"/>
              <a:t>‹nr.›</a:t>
            </a:fld>
            <a:endParaRPr lang="en-NL"/>
          </a:p>
        </p:txBody>
      </p:sp>
    </p:spTree>
    <p:extLst>
      <p:ext uri="{BB962C8B-B14F-4D97-AF65-F5344CB8AC3E}">
        <p14:creationId xmlns:p14="http://schemas.microsoft.com/office/powerpoint/2010/main" val="432955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5FD46-2D93-10A9-35DD-DE217DC8F9DB}"/>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50864269-B957-E00B-26F7-3646B0210C48}"/>
              </a:ext>
            </a:extLst>
          </p:cNvPr>
          <p:cNvSpPr>
            <a:spLocks noGrp="1"/>
          </p:cNvSpPr>
          <p:nvPr>
            <p:ph type="dt" sz="half" idx="10"/>
          </p:nvPr>
        </p:nvSpPr>
        <p:spPr/>
        <p:txBody>
          <a:bodyPr/>
          <a:lstStyle/>
          <a:p>
            <a:fld id="{1E840905-440E-624A-89DC-B5697D941668}" type="datetimeFigureOut">
              <a:rPr lang="en-NL" smtClean="0"/>
              <a:t>6/11/25</a:t>
            </a:fld>
            <a:endParaRPr lang="en-NL"/>
          </a:p>
        </p:txBody>
      </p:sp>
      <p:sp>
        <p:nvSpPr>
          <p:cNvPr id="4" name="Footer Placeholder 3">
            <a:extLst>
              <a:ext uri="{FF2B5EF4-FFF2-40B4-BE49-F238E27FC236}">
                <a16:creationId xmlns:a16="http://schemas.microsoft.com/office/drawing/2014/main" id="{F719F790-62A4-B6DE-DA13-D3D40717E105}"/>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11859268-1C34-E8BC-DDC1-33F76941FE27}"/>
              </a:ext>
            </a:extLst>
          </p:cNvPr>
          <p:cNvSpPr>
            <a:spLocks noGrp="1"/>
          </p:cNvSpPr>
          <p:nvPr>
            <p:ph type="sldNum" sz="quarter" idx="12"/>
          </p:nvPr>
        </p:nvSpPr>
        <p:spPr/>
        <p:txBody>
          <a:bodyPr/>
          <a:lstStyle/>
          <a:p>
            <a:fld id="{D2CFBDA7-200B-3B44-9991-98185DB2B35A}" type="slidenum">
              <a:rPr lang="en-NL" smtClean="0"/>
              <a:t>‹nr.›</a:t>
            </a:fld>
            <a:endParaRPr lang="en-NL"/>
          </a:p>
        </p:txBody>
      </p:sp>
    </p:spTree>
    <p:extLst>
      <p:ext uri="{BB962C8B-B14F-4D97-AF65-F5344CB8AC3E}">
        <p14:creationId xmlns:p14="http://schemas.microsoft.com/office/powerpoint/2010/main" val="2616524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6F2CD9-18B7-D0FA-451E-AAFD3995CC68}"/>
              </a:ext>
            </a:extLst>
          </p:cNvPr>
          <p:cNvSpPr>
            <a:spLocks noGrp="1"/>
          </p:cNvSpPr>
          <p:nvPr>
            <p:ph type="dt" sz="half" idx="10"/>
          </p:nvPr>
        </p:nvSpPr>
        <p:spPr/>
        <p:txBody>
          <a:bodyPr/>
          <a:lstStyle/>
          <a:p>
            <a:fld id="{1E840905-440E-624A-89DC-B5697D941668}" type="datetimeFigureOut">
              <a:rPr lang="en-NL" smtClean="0"/>
              <a:t>6/11/25</a:t>
            </a:fld>
            <a:endParaRPr lang="en-NL"/>
          </a:p>
        </p:txBody>
      </p:sp>
      <p:sp>
        <p:nvSpPr>
          <p:cNvPr id="3" name="Footer Placeholder 2">
            <a:extLst>
              <a:ext uri="{FF2B5EF4-FFF2-40B4-BE49-F238E27FC236}">
                <a16:creationId xmlns:a16="http://schemas.microsoft.com/office/drawing/2014/main" id="{429E8339-313C-3D4D-EA08-4FC61E6A7654}"/>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47A93F00-3699-5F24-DCEC-16966F57DA72}"/>
              </a:ext>
            </a:extLst>
          </p:cNvPr>
          <p:cNvSpPr>
            <a:spLocks noGrp="1"/>
          </p:cNvSpPr>
          <p:nvPr>
            <p:ph type="sldNum" sz="quarter" idx="12"/>
          </p:nvPr>
        </p:nvSpPr>
        <p:spPr/>
        <p:txBody>
          <a:bodyPr/>
          <a:lstStyle/>
          <a:p>
            <a:fld id="{D2CFBDA7-200B-3B44-9991-98185DB2B35A}" type="slidenum">
              <a:rPr lang="en-NL" smtClean="0"/>
              <a:t>‹nr.›</a:t>
            </a:fld>
            <a:endParaRPr lang="en-NL"/>
          </a:p>
        </p:txBody>
      </p:sp>
    </p:spTree>
    <p:extLst>
      <p:ext uri="{BB962C8B-B14F-4D97-AF65-F5344CB8AC3E}">
        <p14:creationId xmlns:p14="http://schemas.microsoft.com/office/powerpoint/2010/main" val="3246180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BF7DC-7D76-0806-5E20-073AB7C22F5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1B51B728-4BF6-B88C-5043-0B6FAE70C5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F47D1375-90D8-BC58-35D3-E228D9BBE8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D3266AB-2750-6305-FF61-2DBA04900205}"/>
              </a:ext>
            </a:extLst>
          </p:cNvPr>
          <p:cNvSpPr>
            <a:spLocks noGrp="1"/>
          </p:cNvSpPr>
          <p:nvPr>
            <p:ph type="dt" sz="half" idx="10"/>
          </p:nvPr>
        </p:nvSpPr>
        <p:spPr/>
        <p:txBody>
          <a:bodyPr/>
          <a:lstStyle/>
          <a:p>
            <a:fld id="{1E840905-440E-624A-89DC-B5697D941668}" type="datetimeFigureOut">
              <a:rPr lang="en-NL" smtClean="0"/>
              <a:t>6/11/25</a:t>
            </a:fld>
            <a:endParaRPr lang="en-NL"/>
          </a:p>
        </p:txBody>
      </p:sp>
      <p:sp>
        <p:nvSpPr>
          <p:cNvPr id="6" name="Footer Placeholder 5">
            <a:extLst>
              <a:ext uri="{FF2B5EF4-FFF2-40B4-BE49-F238E27FC236}">
                <a16:creationId xmlns:a16="http://schemas.microsoft.com/office/drawing/2014/main" id="{971F6950-65F4-6D10-6760-DCEEA749E18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F6A17E0-3BC7-B7BA-36AE-ABA1CD8989F8}"/>
              </a:ext>
            </a:extLst>
          </p:cNvPr>
          <p:cNvSpPr>
            <a:spLocks noGrp="1"/>
          </p:cNvSpPr>
          <p:nvPr>
            <p:ph type="sldNum" sz="quarter" idx="12"/>
          </p:nvPr>
        </p:nvSpPr>
        <p:spPr/>
        <p:txBody>
          <a:bodyPr/>
          <a:lstStyle/>
          <a:p>
            <a:fld id="{D2CFBDA7-200B-3B44-9991-98185DB2B35A}" type="slidenum">
              <a:rPr lang="en-NL" smtClean="0"/>
              <a:t>‹nr.›</a:t>
            </a:fld>
            <a:endParaRPr lang="en-NL"/>
          </a:p>
        </p:txBody>
      </p:sp>
    </p:spTree>
    <p:extLst>
      <p:ext uri="{BB962C8B-B14F-4D97-AF65-F5344CB8AC3E}">
        <p14:creationId xmlns:p14="http://schemas.microsoft.com/office/powerpoint/2010/main" val="3660936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BA966-8AF5-D6A9-799D-052312D40C9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559B43B5-940F-A0BB-DFB9-5F0E378463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4E3BE9B0-0D92-2836-2834-1C7A8BD68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EE1AB64-289B-2F21-E9D4-B1A8F31DF0E0}"/>
              </a:ext>
            </a:extLst>
          </p:cNvPr>
          <p:cNvSpPr>
            <a:spLocks noGrp="1"/>
          </p:cNvSpPr>
          <p:nvPr>
            <p:ph type="dt" sz="half" idx="10"/>
          </p:nvPr>
        </p:nvSpPr>
        <p:spPr/>
        <p:txBody>
          <a:bodyPr/>
          <a:lstStyle/>
          <a:p>
            <a:fld id="{1E840905-440E-624A-89DC-B5697D941668}" type="datetimeFigureOut">
              <a:rPr lang="en-NL" smtClean="0"/>
              <a:t>6/11/25</a:t>
            </a:fld>
            <a:endParaRPr lang="en-NL"/>
          </a:p>
        </p:txBody>
      </p:sp>
      <p:sp>
        <p:nvSpPr>
          <p:cNvPr id="6" name="Footer Placeholder 5">
            <a:extLst>
              <a:ext uri="{FF2B5EF4-FFF2-40B4-BE49-F238E27FC236}">
                <a16:creationId xmlns:a16="http://schemas.microsoft.com/office/drawing/2014/main" id="{DE59ABA7-AD11-CE1B-18D3-C5BA561F3CD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D46392A-151F-DBC8-A292-9D9566087EFA}"/>
              </a:ext>
            </a:extLst>
          </p:cNvPr>
          <p:cNvSpPr>
            <a:spLocks noGrp="1"/>
          </p:cNvSpPr>
          <p:nvPr>
            <p:ph type="sldNum" sz="quarter" idx="12"/>
          </p:nvPr>
        </p:nvSpPr>
        <p:spPr/>
        <p:txBody>
          <a:bodyPr/>
          <a:lstStyle/>
          <a:p>
            <a:fld id="{D2CFBDA7-200B-3B44-9991-98185DB2B35A}" type="slidenum">
              <a:rPr lang="en-NL" smtClean="0"/>
              <a:t>‹nr.›</a:t>
            </a:fld>
            <a:endParaRPr lang="en-NL"/>
          </a:p>
        </p:txBody>
      </p:sp>
    </p:spTree>
    <p:extLst>
      <p:ext uri="{BB962C8B-B14F-4D97-AF65-F5344CB8AC3E}">
        <p14:creationId xmlns:p14="http://schemas.microsoft.com/office/powerpoint/2010/main" val="3261136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ED7E6-7C52-36B9-A2B1-93A028FEC421}"/>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DC34ED6-3910-CBC1-699D-556F3523C9D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C91552CC-5BCC-3CCD-92F4-0A040AB75B2A}"/>
              </a:ext>
            </a:extLst>
          </p:cNvPr>
          <p:cNvSpPr>
            <a:spLocks noGrp="1"/>
          </p:cNvSpPr>
          <p:nvPr>
            <p:ph type="dt" sz="half" idx="10"/>
          </p:nvPr>
        </p:nvSpPr>
        <p:spPr/>
        <p:txBody>
          <a:bodyPr/>
          <a:lstStyle/>
          <a:p>
            <a:fld id="{1E840905-440E-624A-89DC-B5697D941668}" type="datetimeFigureOut">
              <a:rPr lang="en-NL" smtClean="0"/>
              <a:t>6/11/25</a:t>
            </a:fld>
            <a:endParaRPr lang="en-NL"/>
          </a:p>
        </p:txBody>
      </p:sp>
      <p:sp>
        <p:nvSpPr>
          <p:cNvPr id="5" name="Footer Placeholder 4">
            <a:extLst>
              <a:ext uri="{FF2B5EF4-FFF2-40B4-BE49-F238E27FC236}">
                <a16:creationId xmlns:a16="http://schemas.microsoft.com/office/drawing/2014/main" id="{04A29EDF-FC37-E4DD-7E4E-85D0D0DA2F6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66D1E310-B388-B18D-4D46-9DB39809ED65}"/>
              </a:ext>
            </a:extLst>
          </p:cNvPr>
          <p:cNvSpPr>
            <a:spLocks noGrp="1"/>
          </p:cNvSpPr>
          <p:nvPr>
            <p:ph type="sldNum" sz="quarter" idx="12"/>
          </p:nvPr>
        </p:nvSpPr>
        <p:spPr/>
        <p:txBody>
          <a:bodyPr/>
          <a:lstStyle/>
          <a:p>
            <a:fld id="{D2CFBDA7-200B-3B44-9991-98185DB2B35A}" type="slidenum">
              <a:rPr lang="en-NL" smtClean="0"/>
              <a:t>‹nr.›</a:t>
            </a:fld>
            <a:endParaRPr lang="en-NL"/>
          </a:p>
        </p:txBody>
      </p:sp>
    </p:spTree>
    <p:extLst>
      <p:ext uri="{BB962C8B-B14F-4D97-AF65-F5344CB8AC3E}">
        <p14:creationId xmlns:p14="http://schemas.microsoft.com/office/powerpoint/2010/main" val="3040837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B3D770-14C4-C04C-42FB-5DB051840F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3E609BF1-453A-9D35-F014-5852470EF9C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12B64F7-7913-8535-84DE-B00582974DEF}"/>
              </a:ext>
            </a:extLst>
          </p:cNvPr>
          <p:cNvSpPr>
            <a:spLocks noGrp="1"/>
          </p:cNvSpPr>
          <p:nvPr>
            <p:ph type="dt" sz="half" idx="10"/>
          </p:nvPr>
        </p:nvSpPr>
        <p:spPr/>
        <p:txBody>
          <a:bodyPr/>
          <a:lstStyle/>
          <a:p>
            <a:fld id="{1E840905-440E-624A-89DC-B5697D941668}" type="datetimeFigureOut">
              <a:rPr lang="en-NL" smtClean="0"/>
              <a:t>6/11/25</a:t>
            </a:fld>
            <a:endParaRPr lang="en-NL"/>
          </a:p>
        </p:txBody>
      </p:sp>
      <p:sp>
        <p:nvSpPr>
          <p:cNvPr id="5" name="Footer Placeholder 4">
            <a:extLst>
              <a:ext uri="{FF2B5EF4-FFF2-40B4-BE49-F238E27FC236}">
                <a16:creationId xmlns:a16="http://schemas.microsoft.com/office/drawing/2014/main" id="{3947DBE0-E16D-4FF8-A70D-3B2A77E8239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09940F-FC96-674C-ED2D-487316721AA6}"/>
              </a:ext>
            </a:extLst>
          </p:cNvPr>
          <p:cNvSpPr>
            <a:spLocks noGrp="1"/>
          </p:cNvSpPr>
          <p:nvPr>
            <p:ph type="sldNum" sz="quarter" idx="12"/>
          </p:nvPr>
        </p:nvSpPr>
        <p:spPr/>
        <p:txBody>
          <a:bodyPr/>
          <a:lstStyle/>
          <a:p>
            <a:fld id="{D2CFBDA7-200B-3B44-9991-98185DB2B35A}" type="slidenum">
              <a:rPr lang="en-NL" smtClean="0"/>
              <a:t>‹nr.›</a:t>
            </a:fld>
            <a:endParaRPr lang="en-NL"/>
          </a:p>
        </p:txBody>
      </p:sp>
    </p:spTree>
    <p:extLst>
      <p:ext uri="{BB962C8B-B14F-4D97-AF65-F5344CB8AC3E}">
        <p14:creationId xmlns:p14="http://schemas.microsoft.com/office/powerpoint/2010/main" val="36844247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lanco titel">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6C41433D-492C-47B7-987A-EF42BE4FA2E7}"/>
              </a:ext>
            </a:extLst>
          </p:cNvPr>
          <p:cNvSpPr>
            <a:spLocks noGrp="1"/>
          </p:cNvSpPr>
          <p:nvPr>
            <p:ph type="dt" sz="half" idx="10"/>
          </p:nvPr>
        </p:nvSpPr>
        <p:spPr/>
        <p:txBody>
          <a:bodyPr/>
          <a:lstStyle/>
          <a:p>
            <a:endParaRPr lang="en-US"/>
          </a:p>
        </p:txBody>
      </p:sp>
      <p:sp>
        <p:nvSpPr>
          <p:cNvPr id="5" name="Tijdelijke aanduiding voor voettekst 4">
            <a:extLst>
              <a:ext uri="{FF2B5EF4-FFF2-40B4-BE49-F238E27FC236}">
                <a16:creationId xmlns:a16="http://schemas.microsoft.com/office/drawing/2014/main" id="{4BE09F2F-A901-4FB6-94AF-91CD4EC814EF}"/>
              </a:ext>
            </a:extLst>
          </p:cNvPr>
          <p:cNvSpPr>
            <a:spLocks noGrp="1"/>
          </p:cNvSpPr>
          <p:nvPr>
            <p:ph type="ftr" sz="quarter" idx="11"/>
          </p:nvPr>
        </p:nvSpPr>
        <p:spPr/>
        <p:txBody>
          <a:bodyPr/>
          <a:lstStyle/>
          <a:p>
            <a:r>
              <a:rPr lang="en-US"/>
              <a:t>Voorbeeld voettekst</a:t>
            </a:r>
          </a:p>
        </p:txBody>
      </p:sp>
      <p:sp>
        <p:nvSpPr>
          <p:cNvPr id="6" name="Tijdelijke aanduiding voor dianummer 5">
            <a:extLst>
              <a:ext uri="{FF2B5EF4-FFF2-40B4-BE49-F238E27FC236}">
                <a16:creationId xmlns:a16="http://schemas.microsoft.com/office/drawing/2014/main" id="{AD697174-2E3E-4B6E-9B26-56B709864B04}"/>
              </a:ext>
            </a:extLst>
          </p:cNvPr>
          <p:cNvSpPr>
            <a:spLocks noGrp="1"/>
          </p:cNvSpPr>
          <p:nvPr>
            <p:ph type="sldNum" sz="quarter" idx="12"/>
          </p:nvPr>
        </p:nvSpPr>
        <p:spPr/>
        <p:txBody>
          <a:bodyPr/>
          <a:lstStyle/>
          <a:p>
            <a:fld id="{8080D749-0905-4FD0-BA0E-7836F9EFFEA0}" type="slidenum">
              <a:rPr lang="en-US" smtClean="0"/>
              <a:t>‹nr.›</a:t>
            </a:fld>
            <a:endParaRPr lang="en-US"/>
          </a:p>
        </p:txBody>
      </p:sp>
      <p:sp>
        <p:nvSpPr>
          <p:cNvPr id="10" name="Tijdelijke aanduiding voor tekst 2">
            <a:extLst>
              <a:ext uri="{FF2B5EF4-FFF2-40B4-BE49-F238E27FC236}">
                <a16:creationId xmlns:a16="http://schemas.microsoft.com/office/drawing/2014/main" id="{E6728750-B761-437F-9576-2DBD5A2A41E4}"/>
              </a:ext>
            </a:extLst>
          </p:cNvPr>
          <p:cNvSpPr>
            <a:spLocks noGrp="1"/>
          </p:cNvSpPr>
          <p:nvPr>
            <p:ph type="body" idx="14"/>
          </p:nvPr>
        </p:nvSpPr>
        <p:spPr>
          <a:xfrm>
            <a:off x="936000" y="525600"/>
            <a:ext cx="10306800" cy="169200"/>
          </a:xfrm>
        </p:spPr>
        <p:txBody>
          <a:bodyPr anchor="t" anchorCtr="0">
            <a:noAutofit/>
          </a:bodyPr>
          <a:lstStyle>
            <a:lvl1pPr marL="0" indent="0">
              <a:buNone/>
              <a:defRPr sz="14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3" name="Titel 12">
            <a:extLst>
              <a:ext uri="{FF2B5EF4-FFF2-40B4-BE49-F238E27FC236}">
                <a16:creationId xmlns:a16="http://schemas.microsoft.com/office/drawing/2014/main" id="{0E8D2B5E-2707-426C-9348-CF7887DB8137}"/>
              </a:ext>
            </a:extLst>
          </p:cNvPr>
          <p:cNvSpPr>
            <a:spLocks noGrp="1"/>
          </p:cNvSpPr>
          <p:nvPr>
            <p:ph type="title"/>
          </p:nvPr>
        </p:nvSpPr>
        <p:spPr/>
        <p:txBody>
          <a:bodyPr/>
          <a:lstStyle/>
          <a:p>
            <a:r>
              <a:rPr lang="nl-NL"/>
              <a:t>Klik om stijl te bewerken</a:t>
            </a:r>
            <a:endParaRPr lang="en-US"/>
          </a:p>
        </p:txBody>
      </p:sp>
    </p:spTree>
    <p:extLst>
      <p:ext uri="{BB962C8B-B14F-4D97-AF65-F5344CB8AC3E}">
        <p14:creationId xmlns:p14="http://schemas.microsoft.com/office/powerpoint/2010/main" val="1666539586"/>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01BEB9A-DE89-0A40-8DC0-29B6B4CCF6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4C53BA92-79BF-D14D-81D3-93DA1F14EE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15E445DD-E84F-954F-AF10-B4B8D4FFE2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3AAE5-8C1D-CC4A-A5C2-4AF5996C6054}" type="datetimeFigureOut">
              <a:rPr lang="nl-NL" smtClean="0"/>
              <a:t>11-06-2025</a:t>
            </a:fld>
            <a:endParaRPr lang="nl-NL"/>
          </a:p>
        </p:txBody>
      </p:sp>
      <p:sp>
        <p:nvSpPr>
          <p:cNvPr id="5" name="Tijdelijke aanduiding voor voettekst 4">
            <a:extLst>
              <a:ext uri="{FF2B5EF4-FFF2-40B4-BE49-F238E27FC236}">
                <a16:creationId xmlns:a16="http://schemas.microsoft.com/office/drawing/2014/main" id="{22D87DC8-88F5-B44D-9258-0507699241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89718F9D-90E7-3541-B699-4BF137832A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514FEE-6505-8E49-AE8E-CF2737E1C69C}" type="slidenum">
              <a:rPr lang="nl-NL" smtClean="0"/>
              <a:t>‹nr.›</a:t>
            </a:fld>
            <a:endParaRPr lang="nl-NL"/>
          </a:p>
        </p:txBody>
      </p:sp>
    </p:spTree>
    <p:extLst>
      <p:ext uri="{BB962C8B-B14F-4D97-AF65-F5344CB8AC3E}">
        <p14:creationId xmlns:p14="http://schemas.microsoft.com/office/powerpoint/2010/main" val="485607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D8E4BF-5AB2-998C-7A04-0C87DFD82D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F432619D-F578-74BE-10DF-AAB3354563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DFED10B8-16C4-B7E1-9296-1FE41B352B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840905-440E-624A-89DC-B5697D941668}" type="datetimeFigureOut">
              <a:rPr lang="en-NL" smtClean="0"/>
              <a:t>6/11/25</a:t>
            </a:fld>
            <a:endParaRPr lang="en-NL"/>
          </a:p>
        </p:txBody>
      </p:sp>
      <p:sp>
        <p:nvSpPr>
          <p:cNvPr id="5" name="Footer Placeholder 4">
            <a:extLst>
              <a:ext uri="{FF2B5EF4-FFF2-40B4-BE49-F238E27FC236}">
                <a16:creationId xmlns:a16="http://schemas.microsoft.com/office/drawing/2014/main" id="{F3104E8D-63EC-1D0F-BE09-7E6F66D5C6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D8A158A0-7799-38CC-2342-E5492FB63C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CFBDA7-200B-3B44-9991-98185DB2B35A}" type="slidenum">
              <a:rPr lang="en-NL" smtClean="0"/>
              <a:t>‹nr.›</a:t>
            </a:fld>
            <a:endParaRPr lang="en-NL"/>
          </a:p>
        </p:txBody>
      </p:sp>
    </p:spTree>
    <p:extLst>
      <p:ext uri="{BB962C8B-B14F-4D97-AF65-F5344CB8AC3E}">
        <p14:creationId xmlns:p14="http://schemas.microsoft.com/office/powerpoint/2010/main" val="28259999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3.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4">
            <a:extLst>
              <a:ext uri="{FF2B5EF4-FFF2-40B4-BE49-F238E27FC236}">
                <a16:creationId xmlns:a16="http://schemas.microsoft.com/office/drawing/2014/main" id="{738D47E0-699B-B023-B3B2-3D77CC63E8DD}"/>
              </a:ext>
            </a:extLst>
          </p:cNvPr>
          <p:cNvPicPr>
            <a:picLocks noChangeAspect="1"/>
          </p:cNvPicPr>
          <p:nvPr/>
        </p:nvPicPr>
        <p:blipFill>
          <a:blip r:embed="rId3"/>
          <a:stretch>
            <a:fillRect/>
          </a:stretch>
        </p:blipFill>
        <p:spPr>
          <a:xfrm>
            <a:off x="738485" y="132298"/>
            <a:ext cx="4620276" cy="6518168"/>
          </a:xfrm>
          <a:prstGeom prst="rect">
            <a:avLst/>
          </a:prstGeom>
        </p:spPr>
      </p:pic>
      <p:sp>
        <p:nvSpPr>
          <p:cNvPr id="4" name="Tijdelijke aanduiding voor tekst 3">
            <a:extLst>
              <a:ext uri="{FF2B5EF4-FFF2-40B4-BE49-F238E27FC236}">
                <a16:creationId xmlns:a16="http://schemas.microsoft.com/office/drawing/2014/main" id="{DA11784B-D4BA-5783-1860-81FAFDE10C06}"/>
              </a:ext>
            </a:extLst>
          </p:cNvPr>
          <p:cNvSpPr>
            <a:spLocks noGrp="1"/>
          </p:cNvSpPr>
          <p:nvPr>
            <p:ph type="body" sz="half" idx="4294967295"/>
          </p:nvPr>
        </p:nvSpPr>
        <p:spPr>
          <a:xfrm>
            <a:off x="5798916" y="1181342"/>
            <a:ext cx="5972537" cy="5068888"/>
          </a:xfrm>
        </p:spPr>
        <p:txBody>
          <a:bodyPr>
            <a:noAutofit/>
          </a:bodyPr>
          <a:lstStyle/>
          <a:p>
            <a:pPr marL="0" indent="0">
              <a:lnSpc>
                <a:spcPct val="100000"/>
              </a:lnSpc>
              <a:spcBef>
                <a:spcPts val="0"/>
              </a:spcBef>
              <a:buNone/>
            </a:pPr>
            <a:r>
              <a:rPr lang="nl-NL" sz="1800" b="1" dirty="0"/>
              <a:t>Aanleiding – januari 2024</a:t>
            </a:r>
          </a:p>
          <a:p>
            <a:pPr marL="0" indent="0">
              <a:lnSpc>
                <a:spcPct val="100000"/>
              </a:lnSpc>
              <a:spcBef>
                <a:spcPts val="0"/>
              </a:spcBef>
              <a:spcAft>
                <a:spcPts val="1200"/>
              </a:spcAft>
              <a:buNone/>
            </a:pPr>
            <a:r>
              <a:rPr lang="nl-NL" sz="1800" dirty="0"/>
              <a:t>Verduurzaming van warmte en energie is een actueel thema. De energierekening stijgt, NL is in 2050 van het gas af, zorg om klimaatverandering is groot. </a:t>
            </a:r>
          </a:p>
          <a:p>
            <a:pPr marL="0" indent="0">
              <a:lnSpc>
                <a:spcPct val="100000"/>
              </a:lnSpc>
              <a:spcBef>
                <a:spcPts val="0"/>
              </a:spcBef>
              <a:spcAft>
                <a:spcPts val="1200"/>
              </a:spcAft>
              <a:buNone/>
            </a:pPr>
            <a:r>
              <a:rPr lang="nl-NL" sz="1800" dirty="0"/>
              <a:t>Verduurzaming kent in het Kropholler-complex de nodige complicaties, zeker als iedereen het zelf moet aanpakken.</a:t>
            </a:r>
          </a:p>
          <a:p>
            <a:pPr marL="0" indent="0">
              <a:lnSpc>
                <a:spcPct val="100000"/>
              </a:lnSpc>
              <a:spcBef>
                <a:spcPts val="0"/>
              </a:spcBef>
              <a:spcAft>
                <a:spcPts val="1200"/>
              </a:spcAft>
              <a:buNone/>
            </a:pPr>
            <a:r>
              <a:rPr lang="nl-NL" sz="1800" dirty="0"/>
              <a:t>Daarom stellen we voor dit samen te doen. Hoe mooi zou het zijn als we duurzame warmte voor de Krophollerdriehoek voor elkaar krijgen. Lokale warmtenetten lijken een deel van het antwoord te worden.</a:t>
            </a:r>
          </a:p>
          <a:p>
            <a:pPr marL="0" indent="0">
              <a:lnSpc>
                <a:spcPct val="100000"/>
              </a:lnSpc>
              <a:spcBef>
                <a:spcPts val="0"/>
              </a:spcBef>
              <a:buNone/>
            </a:pPr>
            <a:r>
              <a:rPr lang="nl-NL" sz="1800" b="1" dirty="0"/>
              <a:t>Onze doelstelling - een ‘Krophollerwarmtenet’</a:t>
            </a:r>
          </a:p>
          <a:p>
            <a:pPr marL="0" indent="0">
              <a:lnSpc>
                <a:spcPct val="100000"/>
              </a:lnSpc>
              <a:spcBef>
                <a:spcPts val="0"/>
              </a:spcBef>
              <a:spcAft>
                <a:spcPts val="1200"/>
              </a:spcAft>
              <a:buNone/>
            </a:pPr>
            <a:r>
              <a:rPr lang="nl-NL" sz="1800" dirty="0"/>
              <a:t>Wij willen graag de mogelijkheden van duurzame warmte en energie onderzoeken, voor iedereen in de Krophollerdriehoek. </a:t>
            </a:r>
          </a:p>
          <a:p>
            <a:pPr marL="0" indent="0">
              <a:lnSpc>
                <a:spcPct val="100000"/>
              </a:lnSpc>
              <a:spcBef>
                <a:spcPts val="0"/>
              </a:spcBef>
              <a:spcAft>
                <a:spcPts val="1200"/>
              </a:spcAft>
              <a:buNone/>
            </a:pPr>
            <a:r>
              <a:rPr lang="nl-NL" sz="1800" dirty="0"/>
              <a:t>Dit alles om onze woningen op een haalbare manier te verduurzamen, zonder de monumentale status aan te tasten en zonder dat iedereen alles zelf hoeft uit te zoeken.</a:t>
            </a:r>
          </a:p>
        </p:txBody>
      </p:sp>
      <p:sp>
        <p:nvSpPr>
          <p:cNvPr id="3" name="Rechthoek 2">
            <a:extLst>
              <a:ext uri="{FF2B5EF4-FFF2-40B4-BE49-F238E27FC236}">
                <a16:creationId xmlns:a16="http://schemas.microsoft.com/office/drawing/2014/main" id="{37429700-A04B-E244-85C3-A6B44325D954}"/>
              </a:ext>
            </a:extLst>
          </p:cNvPr>
          <p:cNvSpPr/>
          <p:nvPr/>
        </p:nvSpPr>
        <p:spPr>
          <a:xfrm>
            <a:off x="5798916" y="296466"/>
            <a:ext cx="4482446" cy="707886"/>
          </a:xfrm>
          <a:prstGeom prst="rect">
            <a:avLst/>
          </a:prstGeom>
        </p:spPr>
        <p:txBody>
          <a:bodyPr wrap="none">
            <a:spAutoFit/>
          </a:bodyPr>
          <a:lstStyle/>
          <a:p>
            <a:r>
              <a:rPr lang="nl-NL" sz="4000" dirty="0"/>
              <a:t>Hoe is het begonnen</a:t>
            </a:r>
          </a:p>
        </p:txBody>
      </p:sp>
    </p:spTree>
    <p:extLst>
      <p:ext uri="{BB962C8B-B14F-4D97-AF65-F5344CB8AC3E}">
        <p14:creationId xmlns:p14="http://schemas.microsoft.com/office/powerpoint/2010/main" val="2603486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206B1183-6506-56CE-0D84-CF13671F6663}"/>
              </a:ext>
            </a:extLst>
          </p:cNvPr>
          <p:cNvSpPr>
            <a:spLocks noGrp="1"/>
          </p:cNvSpPr>
          <p:nvPr>
            <p:ph type="body" sz="half" idx="2"/>
          </p:nvPr>
        </p:nvSpPr>
        <p:spPr>
          <a:xfrm>
            <a:off x="497710" y="848575"/>
            <a:ext cx="4143737" cy="4923432"/>
          </a:xfrm>
        </p:spPr>
        <p:txBody>
          <a:bodyPr>
            <a:noAutofit/>
          </a:bodyPr>
          <a:lstStyle/>
          <a:p>
            <a:pPr>
              <a:lnSpc>
                <a:spcPct val="100000"/>
              </a:lnSpc>
              <a:spcBef>
                <a:spcPts val="0"/>
              </a:spcBef>
              <a:spcAft>
                <a:spcPts val="600"/>
              </a:spcAft>
            </a:pPr>
            <a:r>
              <a:rPr lang="nl-NL" sz="4000" dirty="0"/>
              <a:t>Wat ons verbindt</a:t>
            </a:r>
          </a:p>
          <a:p>
            <a:pPr>
              <a:lnSpc>
                <a:spcPct val="100000"/>
              </a:lnSpc>
              <a:spcBef>
                <a:spcPts val="0"/>
              </a:spcBef>
            </a:pPr>
            <a:endParaRPr lang="nl-NL" sz="1700" dirty="0"/>
          </a:p>
          <a:p>
            <a:pPr>
              <a:lnSpc>
                <a:spcPct val="100000"/>
              </a:lnSpc>
              <a:spcBef>
                <a:spcPts val="0"/>
              </a:spcBef>
              <a:spcAft>
                <a:spcPts val="1200"/>
              </a:spcAft>
            </a:pPr>
            <a:r>
              <a:rPr lang="nl-NL" sz="1700" dirty="0"/>
              <a:t>De Kropholler Driehoek, dit zijn de gebouwen in de driehoek Lorentzkade, Zeemanlaan en  Lammenschansweg.</a:t>
            </a:r>
          </a:p>
          <a:p>
            <a:pPr>
              <a:lnSpc>
                <a:spcPct val="100000"/>
              </a:lnSpc>
              <a:spcBef>
                <a:spcPts val="0"/>
              </a:spcBef>
            </a:pPr>
            <a:r>
              <a:rPr lang="nl-NL" sz="1700" dirty="0"/>
              <a:t>Dit is een complex dat bestaat uit </a:t>
            </a:r>
          </a:p>
          <a:p>
            <a:pPr marL="285750" indent="-285750">
              <a:lnSpc>
                <a:spcPct val="100000"/>
              </a:lnSpc>
              <a:spcBef>
                <a:spcPts val="0"/>
              </a:spcBef>
              <a:buFont typeface="Arial" panose="020B0604020202020204" pitchFamily="34" charset="0"/>
              <a:buChar char="•"/>
            </a:pPr>
            <a:r>
              <a:rPr lang="nl-NL" sz="1700" dirty="0"/>
              <a:t>60 woningen + pastorie</a:t>
            </a:r>
          </a:p>
          <a:p>
            <a:pPr marL="285750" indent="-285750">
              <a:lnSpc>
                <a:spcPct val="100000"/>
              </a:lnSpc>
              <a:spcBef>
                <a:spcPts val="0"/>
              </a:spcBef>
              <a:buFont typeface="Arial" panose="020B0604020202020204" pitchFamily="34" charset="0"/>
              <a:buChar char="•"/>
            </a:pPr>
            <a:r>
              <a:rPr lang="nl-NL" sz="1700" dirty="0"/>
              <a:t>28 appartementen</a:t>
            </a:r>
          </a:p>
          <a:p>
            <a:pPr marL="285750" indent="-285750">
              <a:lnSpc>
                <a:spcPct val="100000"/>
              </a:lnSpc>
              <a:spcBef>
                <a:spcPts val="0"/>
              </a:spcBef>
              <a:buFont typeface="Arial" panose="020B0604020202020204" pitchFamily="34" charset="0"/>
              <a:buChar char="•"/>
            </a:pPr>
            <a:r>
              <a:rPr lang="nl-NL" sz="1700" dirty="0"/>
              <a:t>1 bedrijfspand</a:t>
            </a:r>
          </a:p>
          <a:p>
            <a:pPr marL="285750" indent="-285750">
              <a:lnSpc>
                <a:spcPct val="100000"/>
              </a:lnSpc>
              <a:spcBef>
                <a:spcPts val="0"/>
              </a:spcBef>
              <a:buFont typeface="Arial" panose="020B0604020202020204" pitchFamily="34" charset="0"/>
              <a:buChar char="•"/>
            </a:pPr>
            <a:r>
              <a:rPr lang="nl-NL" sz="1700" dirty="0"/>
              <a:t>1 kerk</a:t>
            </a:r>
            <a:br>
              <a:rPr lang="nl-NL" sz="1700" dirty="0"/>
            </a:br>
            <a:endParaRPr lang="nl-NL" sz="1700" dirty="0"/>
          </a:p>
          <a:p>
            <a:pPr>
              <a:lnSpc>
                <a:spcPct val="100000"/>
              </a:lnSpc>
              <a:spcBef>
                <a:spcPts val="0"/>
              </a:spcBef>
              <a:spcAft>
                <a:spcPts val="1200"/>
              </a:spcAft>
            </a:pPr>
            <a:r>
              <a:rPr lang="nl-NL" sz="1700" dirty="0"/>
              <a:t>Gebouwd 1935-1938</a:t>
            </a:r>
          </a:p>
          <a:p>
            <a:pPr>
              <a:lnSpc>
                <a:spcPct val="100000"/>
              </a:lnSpc>
              <a:spcBef>
                <a:spcPts val="0"/>
              </a:spcBef>
              <a:spcAft>
                <a:spcPts val="1200"/>
              </a:spcAft>
            </a:pPr>
            <a:r>
              <a:rPr lang="nl-NL" sz="1700" dirty="0"/>
              <a:t>Rijksmonumentenstatus in 2000</a:t>
            </a:r>
          </a:p>
          <a:p>
            <a:pPr>
              <a:lnSpc>
                <a:spcPct val="100000"/>
              </a:lnSpc>
              <a:spcBef>
                <a:spcPts val="0"/>
              </a:spcBef>
              <a:spcAft>
                <a:spcPts val="1200"/>
              </a:spcAft>
            </a:pPr>
            <a:r>
              <a:rPr lang="nl-NL" sz="1700" dirty="0"/>
              <a:t>Gewaardeerd door de bewoners, men wil het graag goed onderhouden en behouden.</a:t>
            </a:r>
          </a:p>
        </p:txBody>
      </p:sp>
      <p:pic>
        <p:nvPicPr>
          <p:cNvPr id="6" name="Afbeelding 5">
            <a:extLst>
              <a:ext uri="{FF2B5EF4-FFF2-40B4-BE49-F238E27FC236}">
                <a16:creationId xmlns:a16="http://schemas.microsoft.com/office/drawing/2014/main" id="{E4991B15-C5A2-62A2-475B-7BD9F8D51228}"/>
              </a:ext>
            </a:extLst>
          </p:cNvPr>
          <p:cNvPicPr>
            <a:picLocks noChangeAspect="1"/>
          </p:cNvPicPr>
          <p:nvPr/>
        </p:nvPicPr>
        <p:blipFill rotWithShape="1">
          <a:blip r:embed="rId3"/>
          <a:srcRect r="10437"/>
          <a:stretch/>
        </p:blipFill>
        <p:spPr>
          <a:xfrm>
            <a:off x="4888523" y="985376"/>
            <a:ext cx="6961201" cy="4649830"/>
          </a:xfrm>
          <a:prstGeom prst="rect">
            <a:avLst/>
          </a:prstGeom>
        </p:spPr>
      </p:pic>
    </p:spTree>
    <p:extLst>
      <p:ext uri="{BB962C8B-B14F-4D97-AF65-F5344CB8AC3E}">
        <p14:creationId xmlns:p14="http://schemas.microsoft.com/office/powerpoint/2010/main" val="2260345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Afbeelding 70">
            <a:extLst>
              <a:ext uri="{FF2B5EF4-FFF2-40B4-BE49-F238E27FC236}">
                <a16:creationId xmlns:a16="http://schemas.microsoft.com/office/drawing/2014/main" id="{4F11950A-2A1E-9D43-ACFF-40A9089D7705}"/>
              </a:ext>
            </a:extLst>
          </p:cNvPr>
          <p:cNvPicPr>
            <a:picLocks noChangeAspect="1"/>
          </p:cNvPicPr>
          <p:nvPr/>
        </p:nvPicPr>
        <p:blipFill>
          <a:blip r:embed="rId2"/>
          <a:stretch>
            <a:fillRect/>
          </a:stretch>
        </p:blipFill>
        <p:spPr>
          <a:xfrm>
            <a:off x="3119305" y="4905636"/>
            <a:ext cx="905563" cy="876856"/>
          </a:xfrm>
          <a:prstGeom prst="rect">
            <a:avLst/>
          </a:prstGeom>
        </p:spPr>
      </p:pic>
      <p:grpSp>
        <p:nvGrpSpPr>
          <p:cNvPr id="4" name="Group 4">
            <a:extLst>
              <a:ext uri="{FF2B5EF4-FFF2-40B4-BE49-F238E27FC236}">
                <a16:creationId xmlns:a16="http://schemas.microsoft.com/office/drawing/2014/main" id="{27773E0F-65FB-45F5-AFA6-8E6E5BAE732D}"/>
              </a:ext>
            </a:extLst>
          </p:cNvPr>
          <p:cNvGrpSpPr/>
          <p:nvPr/>
        </p:nvGrpSpPr>
        <p:grpSpPr>
          <a:xfrm>
            <a:off x="1755011" y="2971515"/>
            <a:ext cx="9366751" cy="2421729"/>
            <a:chOff x="1291353" y="1755670"/>
            <a:chExt cx="7025063" cy="1816297"/>
          </a:xfrm>
        </p:grpSpPr>
        <p:sp>
          <p:nvSpPr>
            <p:cNvPr id="5" name="Block Arc 5">
              <a:extLst>
                <a:ext uri="{FF2B5EF4-FFF2-40B4-BE49-F238E27FC236}">
                  <a16:creationId xmlns:a16="http://schemas.microsoft.com/office/drawing/2014/main" id="{6B892D0F-8DFF-4A47-B593-0ED80BC3E4C2}"/>
                </a:ext>
              </a:extLst>
            </p:cNvPr>
            <p:cNvSpPr/>
            <p:nvPr/>
          </p:nvSpPr>
          <p:spPr>
            <a:xfrm>
              <a:off x="6500119" y="1755670"/>
              <a:ext cx="1816297" cy="1816297"/>
            </a:xfrm>
            <a:prstGeom prst="blockArc">
              <a:avLst>
                <a:gd name="adj1" fmla="val 16127381"/>
                <a:gd name="adj2" fmla="val 5490126"/>
                <a:gd name="adj3" fmla="val 400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6" name="Rectangle 6">
              <a:extLst>
                <a:ext uri="{FF2B5EF4-FFF2-40B4-BE49-F238E27FC236}">
                  <a16:creationId xmlns:a16="http://schemas.microsoft.com/office/drawing/2014/main" id="{536AA253-6A50-4E99-8362-ED7D0EE3A2DD}"/>
                </a:ext>
              </a:extLst>
            </p:cNvPr>
            <p:cNvSpPr/>
            <p:nvPr/>
          </p:nvSpPr>
          <p:spPr>
            <a:xfrm>
              <a:off x="1291353" y="1755670"/>
              <a:ext cx="6156000" cy="7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sp>
          <p:nvSpPr>
            <p:cNvPr id="7" name="Rectangle 7">
              <a:extLst>
                <a:ext uri="{FF2B5EF4-FFF2-40B4-BE49-F238E27FC236}">
                  <a16:creationId xmlns:a16="http://schemas.microsoft.com/office/drawing/2014/main" id="{34214EE8-2E14-4EDC-BF07-1C95A27D37D3}"/>
                </a:ext>
              </a:extLst>
            </p:cNvPr>
            <p:cNvSpPr/>
            <p:nvPr/>
          </p:nvSpPr>
          <p:spPr>
            <a:xfrm>
              <a:off x="2340248" y="3499967"/>
              <a:ext cx="5112000" cy="7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grpSp>
      <p:sp>
        <p:nvSpPr>
          <p:cNvPr id="18" name="Oval 18">
            <a:extLst>
              <a:ext uri="{FF2B5EF4-FFF2-40B4-BE49-F238E27FC236}">
                <a16:creationId xmlns:a16="http://schemas.microsoft.com/office/drawing/2014/main" id="{730515B1-430F-4DD3-9E50-3B394D131AA1}"/>
              </a:ext>
            </a:extLst>
          </p:cNvPr>
          <p:cNvSpPr/>
          <p:nvPr/>
        </p:nvSpPr>
        <p:spPr>
          <a:xfrm>
            <a:off x="2962486" y="4734464"/>
            <a:ext cx="1219200" cy="1219200"/>
          </a:xfrm>
          <a:prstGeom prst="ellipse">
            <a:avLst/>
          </a:prstGeom>
          <a:solidFill>
            <a:srgbClr val="BE5D1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altLang="ko-KR" sz="2400" b="1"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rPr>
              <a:t>DDD</a:t>
            </a:r>
            <a:endParaRPr kumimoji="0" lang="ko-KR" altLang="en-US" sz="2400" b="1"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sp>
        <p:nvSpPr>
          <p:cNvPr id="24" name="Oval 24">
            <a:extLst>
              <a:ext uri="{FF2B5EF4-FFF2-40B4-BE49-F238E27FC236}">
                <a16:creationId xmlns:a16="http://schemas.microsoft.com/office/drawing/2014/main" id="{2221074F-2C63-4ED5-B6E7-1A452D9E037A}"/>
              </a:ext>
            </a:extLst>
          </p:cNvPr>
          <p:cNvSpPr/>
          <p:nvPr/>
        </p:nvSpPr>
        <p:spPr>
          <a:xfrm>
            <a:off x="3367551" y="2828494"/>
            <a:ext cx="409071" cy="4090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27" name="Oval 27">
            <a:extLst>
              <a:ext uri="{FF2B5EF4-FFF2-40B4-BE49-F238E27FC236}">
                <a16:creationId xmlns:a16="http://schemas.microsoft.com/office/drawing/2014/main" id="{E4E449D4-B618-46B3-95F7-5AC3CB60E5D8}"/>
              </a:ext>
            </a:extLst>
          </p:cNvPr>
          <p:cNvSpPr/>
          <p:nvPr/>
        </p:nvSpPr>
        <p:spPr>
          <a:xfrm>
            <a:off x="6950861" y="2828494"/>
            <a:ext cx="409071" cy="4090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28" name="Chevron 28">
            <a:extLst>
              <a:ext uri="{FF2B5EF4-FFF2-40B4-BE49-F238E27FC236}">
                <a16:creationId xmlns:a16="http://schemas.microsoft.com/office/drawing/2014/main" id="{E185234A-5F0A-4471-8DA1-34309D1110F8}"/>
              </a:ext>
            </a:extLst>
          </p:cNvPr>
          <p:cNvSpPr/>
          <p:nvPr/>
        </p:nvSpPr>
        <p:spPr>
          <a:xfrm>
            <a:off x="7060828" y="2921839"/>
            <a:ext cx="222382" cy="22238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30" name="Oval 30">
            <a:extLst>
              <a:ext uri="{FF2B5EF4-FFF2-40B4-BE49-F238E27FC236}">
                <a16:creationId xmlns:a16="http://schemas.microsoft.com/office/drawing/2014/main" id="{E39E5C2C-5023-4FDB-8557-66531A68E3B2}"/>
              </a:ext>
            </a:extLst>
          </p:cNvPr>
          <p:cNvSpPr/>
          <p:nvPr/>
        </p:nvSpPr>
        <p:spPr>
          <a:xfrm rot="10800000">
            <a:off x="5159207" y="5139530"/>
            <a:ext cx="409071" cy="4090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31" name="Chevron 31">
            <a:extLst>
              <a:ext uri="{FF2B5EF4-FFF2-40B4-BE49-F238E27FC236}">
                <a16:creationId xmlns:a16="http://schemas.microsoft.com/office/drawing/2014/main" id="{F14B9C50-0BFE-494A-B856-08E1EDAB5D8E}"/>
              </a:ext>
            </a:extLst>
          </p:cNvPr>
          <p:cNvSpPr/>
          <p:nvPr/>
        </p:nvSpPr>
        <p:spPr>
          <a:xfrm rot="10800000">
            <a:off x="5235929" y="5232874"/>
            <a:ext cx="222382" cy="22238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33" name="Oval 33">
            <a:extLst>
              <a:ext uri="{FF2B5EF4-FFF2-40B4-BE49-F238E27FC236}">
                <a16:creationId xmlns:a16="http://schemas.microsoft.com/office/drawing/2014/main" id="{283CDCB1-6A30-41AC-95A6-979F9FEA9C6F}"/>
              </a:ext>
            </a:extLst>
          </p:cNvPr>
          <p:cNvSpPr/>
          <p:nvPr/>
        </p:nvSpPr>
        <p:spPr>
          <a:xfrm rot="5400000">
            <a:off x="10833729" y="3984011"/>
            <a:ext cx="409071" cy="4090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34" name="Chevron 34">
            <a:extLst>
              <a:ext uri="{FF2B5EF4-FFF2-40B4-BE49-F238E27FC236}">
                <a16:creationId xmlns:a16="http://schemas.microsoft.com/office/drawing/2014/main" id="{FFA72C56-F387-4C1C-B949-5F96266F77D9}"/>
              </a:ext>
            </a:extLst>
          </p:cNvPr>
          <p:cNvSpPr/>
          <p:nvPr/>
        </p:nvSpPr>
        <p:spPr>
          <a:xfrm rot="5400000">
            <a:off x="10927073" y="4093978"/>
            <a:ext cx="222382" cy="22238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2" name="Titel 1">
            <a:extLst>
              <a:ext uri="{FF2B5EF4-FFF2-40B4-BE49-F238E27FC236}">
                <a16:creationId xmlns:a16="http://schemas.microsoft.com/office/drawing/2014/main" id="{86C8ADE1-21A7-47D8-A4B2-ADD786E549E1}"/>
              </a:ext>
            </a:extLst>
          </p:cNvPr>
          <p:cNvSpPr>
            <a:spLocks noGrp="1"/>
          </p:cNvSpPr>
          <p:nvPr>
            <p:ph type="title"/>
          </p:nvPr>
        </p:nvSpPr>
        <p:spPr>
          <a:xfrm>
            <a:off x="942053" y="380410"/>
            <a:ext cx="10307894" cy="540000"/>
          </a:xfrm>
        </p:spPr>
        <p:txBody>
          <a:bodyPr>
            <a:normAutofit fontScale="90000"/>
          </a:bodyPr>
          <a:lstStyle/>
          <a:p>
            <a:r>
              <a:rPr lang="nl-NL" dirty="0">
                <a:latin typeface="+mn-lt"/>
              </a:rPr>
              <a:t>De reis</a:t>
            </a:r>
          </a:p>
        </p:txBody>
      </p:sp>
      <p:sp>
        <p:nvSpPr>
          <p:cNvPr id="40" name="Tekstvak 39">
            <a:extLst>
              <a:ext uri="{FF2B5EF4-FFF2-40B4-BE49-F238E27FC236}">
                <a16:creationId xmlns:a16="http://schemas.microsoft.com/office/drawing/2014/main" id="{53117CFF-F171-534C-443F-CB6238BE5FB2}"/>
              </a:ext>
            </a:extLst>
          </p:cNvPr>
          <p:cNvSpPr txBox="1"/>
          <p:nvPr/>
        </p:nvSpPr>
        <p:spPr>
          <a:xfrm>
            <a:off x="1080412" y="1393149"/>
            <a:ext cx="294445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Calibri" panose="020F0502020204030204"/>
                <a:ea typeface="+mn-ea"/>
                <a:cs typeface="+mn-cs"/>
              </a:rPr>
              <a:t>De droom</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olidFill>
                  <a:prstClr val="black"/>
                </a:solidFill>
                <a:latin typeface="Calibri" panose="020F0502020204030204"/>
              </a:rPr>
              <a:t>Parochie aan boord, Werkgroep</a:t>
            </a:r>
            <a:endParaRPr kumimoji="0" lang="nl-NL" sz="18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Tekstvak 42">
            <a:extLst>
              <a:ext uri="{FF2B5EF4-FFF2-40B4-BE49-F238E27FC236}">
                <a16:creationId xmlns:a16="http://schemas.microsoft.com/office/drawing/2014/main" id="{37136CF1-9E02-E554-9933-707E4FBF0F77}"/>
              </a:ext>
            </a:extLst>
          </p:cNvPr>
          <p:cNvSpPr txBox="1"/>
          <p:nvPr/>
        </p:nvSpPr>
        <p:spPr>
          <a:xfrm>
            <a:off x="3908544" y="1436699"/>
            <a:ext cx="384023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Calibri" panose="020F0502020204030204"/>
                <a:ea typeface="+mn-ea"/>
                <a:cs typeface="+mn-cs"/>
              </a:rPr>
              <a:t>Is er interesse ??!</a:t>
            </a:r>
          </a:p>
          <a:p>
            <a:pPr lvl="0"/>
            <a:r>
              <a:rPr lang="nl-NL" dirty="0">
                <a:solidFill>
                  <a:prstClr val="black"/>
                </a:solidFill>
              </a:rPr>
              <a:t>Enquêtes, </a:t>
            </a:r>
            <a:r>
              <a:rPr lang="nl-NL" dirty="0">
                <a:solidFill>
                  <a:prstClr val="black"/>
                </a:solidFill>
                <a:latin typeface="Calibri" panose="020F0502020204030204"/>
              </a:rPr>
              <a:t>dialoog op </a:t>
            </a:r>
            <a:r>
              <a:rPr kumimoji="0" lang="nl-NL" sz="1800" i="0" u="none" strike="noStrike" kern="1200" cap="none" spc="0" normalizeH="0" baseline="0" noProof="0" dirty="0">
                <a:ln>
                  <a:noFill/>
                </a:ln>
                <a:solidFill>
                  <a:prstClr val="black"/>
                </a:solidFill>
                <a:effectLst/>
                <a:uLnTx/>
                <a:uFillTx/>
                <a:latin typeface="Calibri" panose="020F0502020204030204"/>
                <a:ea typeface="+mn-ea"/>
                <a:cs typeface="+mn-cs"/>
              </a:rPr>
              <a:t>bewoners-avonden, handtekeningen</a:t>
            </a:r>
          </a:p>
        </p:txBody>
      </p:sp>
      <p:sp>
        <p:nvSpPr>
          <p:cNvPr id="44" name="Tekstvak 43">
            <a:extLst>
              <a:ext uri="{FF2B5EF4-FFF2-40B4-BE49-F238E27FC236}">
                <a16:creationId xmlns:a16="http://schemas.microsoft.com/office/drawing/2014/main" id="{55B7DF7C-81AC-EDB3-57EA-FFB22BEEE419}"/>
              </a:ext>
            </a:extLst>
          </p:cNvPr>
          <p:cNvSpPr txBox="1"/>
          <p:nvPr/>
        </p:nvSpPr>
        <p:spPr>
          <a:xfrm>
            <a:off x="8184120" y="1647254"/>
            <a:ext cx="293764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Calibri" panose="020F0502020204030204"/>
                <a:ea typeface="+mn-ea"/>
                <a:cs typeface="+mn-cs"/>
              </a:rPr>
              <a:t>Ambitie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i="0" u="none" strike="noStrike" kern="1200" cap="none" spc="0" normalizeH="0" baseline="0" noProof="0" dirty="0">
                <a:ln>
                  <a:noFill/>
                </a:ln>
                <a:solidFill>
                  <a:prstClr val="black"/>
                </a:solidFill>
                <a:effectLst/>
                <a:uLnTx/>
                <a:uFillTx/>
                <a:latin typeface="Calibri" panose="020F0502020204030204"/>
                <a:ea typeface="+mn-ea"/>
                <a:cs typeface="+mn-cs"/>
              </a:rPr>
              <a:t>Collectieve warmteoplossing</a:t>
            </a:r>
          </a:p>
        </p:txBody>
      </p:sp>
      <p:sp>
        <p:nvSpPr>
          <p:cNvPr id="47" name="Tekstvak 46">
            <a:extLst>
              <a:ext uri="{FF2B5EF4-FFF2-40B4-BE49-F238E27FC236}">
                <a16:creationId xmlns:a16="http://schemas.microsoft.com/office/drawing/2014/main" id="{604CCFEE-6367-EF10-497F-678B86EBC78D}"/>
              </a:ext>
            </a:extLst>
          </p:cNvPr>
          <p:cNvSpPr txBox="1"/>
          <p:nvPr/>
        </p:nvSpPr>
        <p:spPr>
          <a:xfrm>
            <a:off x="5972051" y="3811134"/>
            <a:ext cx="461135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Calibri" panose="020F0502020204030204"/>
                <a:ea typeface="+mn-ea"/>
                <a:cs typeface="+mn-cs"/>
              </a:rPr>
              <a:t>Adviesbureau met ‘monumentale’ kennis</a:t>
            </a: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olidFill>
                  <a:prstClr val="black"/>
                </a:solidFill>
                <a:latin typeface="Calibri" panose="020F0502020204030204"/>
              </a:rPr>
              <a:t>Subsidie, referenties, expertgroep, gemeente erfgoed leiden, provincie, energiek leiden</a:t>
            </a: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Tekstvak 47">
            <a:extLst>
              <a:ext uri="{FF2B5EF4-FFF2-40B4-BE49-F238E27FC236}">
                <a16:creationId xmlns:a16="http://schemas.microsoft.com/office/drawing/2014/main" id="{B4B61D31-BD65-9DB6-BEF8-8229157E745E}"/>
              </a:ext>
            </a:extLst>
          </p:cNvPr>
          <p:cNvSpPr txBox="1"/>
          <p:nvPr/>
        </p:nvSpPr>
        <p:spPr>
          <a:xfrm>
            <a:off x="1972459" y="4091545"/>
            <a:ext cx="281040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i="0" u="none" strike="noStrike" kern="1200" cap="none" spc="0" normalizeH="0" baseline="0" noProof="0" dirty="0">
                <a:ln>
                  <a:noFill/>
                </a:ln>
                <a:solidFill>
                  <a:prstClr val="black"/>
                </a:solidFill>
                <a:effectLst/>
                <a:uLnTx/>
                <a:uFillTx/>
                <a:latin typeface="Calibri" panose="020F0502020204030204"/>
                <a:ea typeface="+mn-ea"/>
                <a:cs typeface="+mn-cs"/>
              </a:rPr>
              <a:t>Vereniging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Calibri" panose="020F0502020204030204"/>
                <a:ea typeface="+mn-ea"/>
                <a:cs typeface="+mn-cs"/>
              </a:rPr>
              <a:t>De Duurzame Driehoek</a:t>
            </a: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Chevron 28">
            <a:extLst>
              <a:ext uri="{FF2B5EF4-FFF2-40B4-BE49-F238E27FC236}">
                <a16:creationId xmlns:a16="http://schemas.microsoft.com/office/drawing/2014/main" id="{06C46625-B87D-8A4D-9709-DA39BC24DA70}"/>
              </a:ext>
            </a:extLst>
          </p:cNvPr>
          <p:cNvSpPr/>
          <p:nvPr/>
        </p:nvSpPr>
        <p:spPr>
          <a:xfrm>
            <a:off x="3486392" y="2908323"/>
            <a:ext cx="222382" cy="22238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grpSp>
        <p:nvGrpSpPr>
          <p:cNvPr id="90" name="Groep 89">
            <a:extLst>
              <a:ext uri="{FF2B5EF4-FFF2-40B4-BE49-F238E27FC236}">
                <a16:creationId xmlns:a16="http://schemas.microsoft.com/office/drawing/2014/main" id="{5310F030-835C-E844-A2F7-B62FD60053C0}"/>
              </a:ext>
            </a:extLst>
          </p:cNvPr>
          <p:cNvGrpSpPr/>
          <p:nvPr/>
        </p:nvGrpSpPr>
        <p:grpSpPr>
          <a:xfrm>
            <a:off x="8337451" y="2423429"/>
            <a:ext cx="1219200" cy="1219200"/>
            <a:chOff x="8337451" y="2226656"/>
            <a:chExt cx="1219200" cy="1219200"/>
          </a:xfrm>
        </p:grpSpPr>
        <p:sp>
          <p:nvSpPr>
            <p:cNvPr id="15" name="Oval 15">
              <a:extLst>
                <a:ext uri="{FF2B5EF4-FFF2-40B4-BE49-F238E27FC236}">
                  <a16:creationId xmlns:a16="http://schemas.microsoft.com/office/drawing/2014/main" id="{57234A36-734B-48A5-80E0-30972673097B}"/>
                </a:ext>
              </a:extLst>
            </p:cNvPr>
            <p:cNvSpPr/>
            <p:nvPr/>
          </p:nvSpPr>
          <p:spPr>
            <a:xfrm>
              <a:off x="8337451" y="2226656"/>
              <a:ext cx="1219200" cy="1219200"/>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16" name="Oval 16">
              <a:extLst>
                <a:ext uri="{FF2B5EF4-FFF2-40B4-BE49-F238E27FC236}">
                  <a16:creationId xmlns:a16="http://schemas.microsoft.com/office/drawing/2014/main" id="{69234F04-314D-4461-BB8E-809EBE84D194}"/>
                </a:ext>
              </a:extLst>
            </p:cNvPr>
            <p:cNvSpPr/>
            <p:nvPr/>
          </p:nvSpPr>
          <p:spPr>
            <a:xfrm>
              <a:off x="8442995" y="2332200"/>
              <a:ext cx="1008112" cy="10081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pic>
          <p:nvPicPr>
            <p:cNvPr id="77" name="Afbeelding 76">
              <a:extLst>
                <a:ext uri="{FF2B5EF4-FFF2-40B4-BE49-F238E27FC236}">
                  <a16:creationId xmlns:a16="http://schemas.microsoft.com/office/drawing/2014/main" id="{60C9E04D-BB4F-8E47-B478-68FDD710470A}"/>
                </a:ext>
              </a:extLst>
            </p:cNvPr>
            <p:cNvPicPr>
              <a:picLocks noChangeAspect="1"/>
            </p:cNvPicPr>
            <p:nvPr/>
          </p:nvPicPr>
          <p:blipFill>
            <a:blip r:embed="rId3"/>
            <a:stretch>
              <a:fillRect/>
            </a:stretch>
          </p:blipFill>
          <p:spPr>
            <a:xfrm>
              <a:off x="8611121" y="2500326"/>
              <a:ext cx="671860" cy="671860"/>
            </a:xfrm>
            <a:prstGeom prst="rect">
              <a:avLst/>
            </a:prstGeom>
          </p:spPr>
        </p:pic>
      </p:grpSp>
      <p:grpSp>
        <p:nvGrpSpPr>
          <p:cNvPr id="87" name="Groep 86">
            <a:extLst>
              <a:ext uri="{FF2B5EF4-FFF2-40B4-BE49-F238E27FC236}">
                <a16:creationId xmlns:a16="http://schemas.microsoft.com/office/drawing/2014/main" id="{C356B1A7-7FD3-8D46-8978-AB100A8C59C5}"/>
              </a:ext>
            </a:extLst>
          </p:cNvPr>
          <p:cNvGrpSpPr/>
          <p:nvPr/>
        </p:nvGrpSpPr>
        <p:grpSpPr>
          <a:xfrm>
            <a:off x="4754141" y="2423429"/>
            <a:ext cx="1219200" cy="1219200"/>
            <a:chOff x="4754141" y="2226656"/>
            <a:chExt cx="1219200" cy="1219200"/>
          </a:xfrm>
        </p:grpSpPr>
        <p:sp>
          <p:nvSpPr>
            <p:cNvPr id="12" name="Oval 12">
              <a:extLst>
                <a:ext uri="{FF2B5EF4-FFF2-40B4-BE49-F238E27FC236}">
                  <a16:creationId xmlns:a16="http://schemas.microsoft.com/office/drawing/2014/main" id="{2AD694BF-7CD0-43ED-A510-F5A41CD53241}"/>
                </a:ext>
              </a:extLst>
            </p:cNvPr>
            <p:cNvSpPr/>
            <p:nvPr/>
          </p:nvSpPr>
          <p:spPr>
            <a:xfrm>
              <a:off x="4754141" y="2226656"/>
              <a:ext cx="1219200" cy="1219200"/>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13" name="Oval 13">
              <a:extLst>
                <a:ext uri="{FF2B5EF4-FFF2-40B4-BE49-F238E27FC236}">
                  <a16:creationId xmlns:a16="http://schemas.microsoft.com/office/drawing/2014/main" id="{6005B831-D1CC-49D6-AF6C-3CA685CECED1}"/>
                </a:ext>
              </a:extLst>
            </p:cNvPr>
            <p:cNvSpPr/>
            <p:nvPr/>
          </p:nvSpPr>
          <p:spPr>
            <a:xfrm>
              <a:off x="4859685" y="2332200"/>
              <a:ext cx="1008112" cy="1008112"/>
            </a:xfrm>
            <a:prstGeom prst="ellipse">
              <a:avLst/>
            </a:prstGeom>
            <a:solidFill>
              <a:srgbClr val="8BC0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pic>
          <p:nvPicPr>
            <p:cNvPr id="81" name="Afbeelding 80">
              <a:extLst>
                <a:ext uri="{FF2B5EF4-FFF2-40B4-BE49-F238E27FC236}">
                  <a16:creationId xmlns:a16="http://schemas.microsoft.com/office/drawing/2014/main" id="{679027E9-BC98-C941-8A3C-3C773036878F}"/>
                </a:ext>
              </a:extLst>
            </p:cNvPr>
            <p:cNvPicPr>
              <a:picLocks noChangeAspect="1"/>
            </p:cNvPicPr>
            <p:nvPr/>
          </p:nvPicPr>
          <p:blipFill>
            <a:blip r:embed="rId4"/>
            <a:stretch>
              <a:fillRect/>
            </a:stretch>
          </p:blipFill>
          <p:spPr>
            <a:xfrm>
              <a:off x="5061573" y="2534088"/>
              <a:ext cx="604337" cy="604337"/>
            </a:xfrm>
            <a:prstGeom prst="rect">
              <a:avLst/>
            </a:prstGeom>
          </p:spPr>
        </p:pic>
      </p:grpSp>
      <p:grpSp>
        <p:nvGrpSpPr>
          <p:cNvPr id="86" name="Groep 85">
            <a:extLst>
              <a:ext uri="{FF2B5EF4-FFF2-40B4-BE49-F238E27FC236}">
                <a16:creationId xmlns:a16="http://schemas.microsoft.com/office/drawing/2014/main" id="{1E3A89F4-28DE-9445-B6B9-5EFE952B962B}"/>
              </a:ext>
            </a:extLst>
          </p:cNvPr>
          <p:cNvGrpSpPr/>
          <p:nvPr/>
        </p:nvGrpSpPr>
        <p:grpSpPr>
          <a:xfrm>
            <a:off x="1134109" y="2453525"/>
            <a:ext cx="1219200" cy="1219200"/>
            <a:chOff x="1134109" y="2256752"/>
            <a:chExt cx="1219200" cy="1219200"/>
          </a:xfrm>
        </p:grpSpPr>
        <p:sp>
          <p:nvSpPr>
            <p:cNvPr id="9" name="Oval 9">
              <a:extLst>
                <a:ext uri="{FF2B5EF4-FFF2-40B4-BE49-F238E27FC236}">
                  <a16:creationId xmlns:a16="http://schemas.microsoft.com/office/drawing/2014/main" id="{AFC63D00-CAFE-47BC-9292-3561C2BED37C}"/>
                </a:ext>
              </a:extLst>
            </p:cNvPr>
            <p:cNvSpPr/>
            <p:nvPr/>
          </p:nvSpPr>
          <p:spPr>
            <a:xfrm>
              <a:off x="1134109" y="2256752"/>
              <a:ext cx="1219200" cy="1219200"/>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10" name="Oval 10">
              <a:extLst>
                <a:ext uri="{FF2B5EF4-FFF2-40B4-BE49-F238E27FC236}">
                  <a16:creationId xmlns:a16="http://schemas.microsoft.com/office/drawing/2014/main" id="{8BC7247B-57B4-4E2F-8513-BF11FFE84B55}"/>
                </a:ext>
              </a:extLst>
            </p:cNvPr>
            <p:cNvSpPr/>
            <p:nvPr/>
          </p:nvSpPr>
          <p:spPr>
            <a:xfrm>
              <a:off x="1239653" y="2362296"/>
              <a:ext cx="1008112" cy="1008112"/>
            </a:xfrm>
            <a:prstGeom prst="ellipse">
              <a:avLst/>
            </a:prstGeom>
            <a:solidFill>
              <a:srgbClr val="00919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pic>
          <p:nvPicPr>
            <p:cNvPr id="83" name="Afbeelding 82">
              <a:extLst>
                <a:ext uri="{FF2B5EF4-FFF2-40B4-BE49-F238E27FC236}">
                  <a16:creationId xmlns:a16="http://schemas.microsoft.com/office/drawing/2014/main" id="{3141E371-1D6F-8943-838F-B6B76D9869A5}"/>
                </a:ext>
              </a:extLst>
            </p:cNvPr>
            <p:cNvPicPr>
              <a:picLocks noChangeAspect="1"/>
            </p:cNvPicPr>
            <p:nvPr/>
          </p:nvPicPr>
          <p:blipFill>
            <a:blip r:embed="rId5"/>
            <a:stretch>
              <a:fillRect/>
            </a:stretch>
          </p:blipFill>
          <p:spPr>
            <a:xfrm>
              <a:off x="1383709" y="2506352"/>
              <a:ext cx="720000" cy="720000"/>
            </a:xfrm>
            <a:prstGeom prst="rect">
              <a:avLst/>
            </a:prstGeom>
          </p:spPr>
        </p:pic>
      </p:grpSp>
      <p:grpSp>
        <p:nvGrpSpPr>
          <p:cNvPr id="91" name="Groep 90">
            <a:extLst>
              <a:ext uri="{FF2B5EF4-FFF2-40B4-BE49-F238E27FC236}">
                <a16:creationId xmlns:a16="http://schemas.microsoft.com/office/drawing/2014/main" id="{952351E3-C4FC-5D40-85C4-8EEFCAD5D3FB}"/>
              </a:ext>
            </a:extLst>
          </p:cNvPr>
          <p:cNvGrpSpPr/>
          <p:nvPr/>
        </p:nvGrpSpPr>
        <p:grpSpPr>
          <a:xfrm>
            <a:off x="6545797" y="4734464"/>
            <a:ext cx="1219200" cy="1219200"/>
            <a:chOff x="6545797" y="4537691"/>
            <a:chExt cx="1219200" cy="1219200"/>
          </a:xfrm>
        </p:grpSpPr>
        <p:sp>
          <p:nvSpPr>
            <p:cNvPr id="21" name="Oval 21">
              <a:extLst>
                <a:ext uri="{FF2B5EF4-FFF2-40B4-BE49-F238E27FC236}">
                  <a16:creationId xmlns:a16="http://schemas.microsoft.com/office/drawing/2014/main" id="{02C02021-2DE2-4BB0-BB6A-73EB12D648B0}"/>
                </a:ext>
              </a:extLst>
            </p:cNvPr>
            <p:cNvSpPr/>
            <p:nvPr/>
          </p:nvSpPr>
          <p:spPr>
            <a:xfrm>
              <a:off x="6545797" y="4537691"/>
              <a:ext cx="1219200" cy="1219200"/>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22" name="Oval 22">
              <a:extLst>
                <a:ext uri="{FF2B5EF4-FFF2-40B4-BE49-F238E27FC236}">
                  <a16:creationId xmlns:a16="http://schemas.microsoft.com/office/drawing/2014/main" id="{1BBB4E39-149B-4C7D-9C36-8083DE0C7CF7}"/>
                </a:ext>
              </a:extLst>
            </p:cNvPr>
            <p:cNvSpPr/>
            <p:nvPr/>
          </p:nvSpPr>
          <p:spPr>
            <a:xfrm>
              <a:off x="6651341" y="4643235"/>
              <a:ext cx="1008112" cy="1008112"/>
            </a:xfrm>
            <a:prstGeom prst="ellipse">
              <a:avLst/>
            </a:prstGeom>
            <a:solidFill>
              <a:srgbClr val="73FD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pic>
          <p:nvPicPr>
            <p:cNvPr id="79" name="Afbeelding 78">
              <a:extLst>
                <a:ext uri="{FF2B5EF4-FFF2-40B4-BE49-F238E27FC236}">
                  <a16:creationId xmlns:a16="http://schemas.microsoft.com/office/drawing/2014/main" id="{261F4A4B-775E-3342-A7E9-27BA0D06B146}"/>
                </a:ext>
              </a:extLst>
            </p:cNvPr>
            <p:cNvPicPr>
              <a:picLocks noChangeAspect="1"/>
            </p:cNvPicPr>
            <p:nvPr/>
          </p:nvPicPr>
          <p:blipFill>
            <a:blip r:embed="rId6"/>
            <a:stretch>
              <a:fillRect/>
            </a:stretch>
          </p:blipFill>
          <p:spPr>
            <a:xfrm rot="9257415">
              <a:off x="7130723" y="4808759"/>
              <a:ext cx="454681" cy="454681"/>
            </a:xfrm>
            <a:prstGeom prst="rect">
              <a:avLst/>
            </a:prstGeom>
          </p:spPr>
        </p:pic>
        <p:pic>
          <p:nvPicPr>
            <p:cNvPr id="85" name="Afbeelding 84">
              <a:extLst>
                <a:ext uri="{FF2B5EF4-FFF2-40B4-BE49-F238E27FC236}">
                  <a16:creationId xmlns:a16="http://schemas.microsoft.com/office/drawing/2014/main" id="{0F4F3AAF-F0A3-8B4A-9CFB-0CDE9C2EAF37}"/>
                </a:ext>
              </a:extLst>
            </p:cNvPr>
            <p:cNvPicPr>
              <a:picLocks noChangeAspect="1"/>
            </p:cNvPicPr>
            <p:nvPr/>
          </p:nvPicPr>
          <p:blipFill>
            <a:blip r:embed="rId7"/>
            <a:stretch>
              <a:fillRect/>
            </a:stretch>
          </p:blipFill>
          <p:spPr>
            <a:xfrm rot="17534726">
              <a:off x="6697622" y="4943232"/>
              <a:ext cx="506480" cy="506480"/>
            </a:xfrm>
            <a:prstGeom prst="rect">
              <a:avLst/>
            </a:prstGeom>
          </p:spPr>
        </p:pic>
      </p:grpSp>
    </p:spTree>
    <p:extLst>
      <p:ext uri="{BB962C8B-B14F-4D97-AF65-F5344CB8AC3E}">
        <p14:creationId xmlns:p14="http://schemas.microsoft.com/office/powerpoint/2010/main" val="114329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1BD2418-C5E4-954D-AA19-F912F3E15E5C}"/>
              </a:ext>
            </a:extLst>
          </p:cNvPr>
          <p:cNvSpPr>
            <a:spLocks noGrp="1"/>
          </p:cNvSpPr>
          <p:nvPr>
            <p:ph idx="1"/>
          </p:nvPr>
        </p:nvSpPr>
        <p:spPr/>
        <p:txBody>
          <a:bodyPr>
            <a:normAutofit/>
          </a:bodyPr>
          <a:lstStyle/>
          <a:p>
            <a:r>
              <a:rPr lang="nl-NL" dirty="0"/>
              <a:t>Duurzaam</a:t>
            </a:r>
          </a:p>
          <a:p>
            <a:r>
              <a:rPr lang="nl-NL" dirty="0"/>
              <a:t>Betaalbaar</a:t>
            </a:r>
          </a:p>
          <a:p>
            <a:r>
              <a:rPr lang="nl-NL" dirty="0"/>
              <a:t>Praktische en realistische aanpassingen</a:t>
            </a:r>
          </a:p>
          <a:p>
            <a:r>
              <a:rPr lang="nl-NL" dirty="0"/>
              <a:t>Samen</a:t>
            </a:r>
          </a:p>
          <a:p>
            <a:pPr lvl="1"/>
            <a:r>
              <a:rPr lang="nl-NL" dirty="0"/>
              <a:t>In overleg, geen voldongen feiten qua technisch voorstel</a:t>
            </a:r>
          </a:p>
          <a:p>
            <a:pPr lvl="1"/>
            <a:r>
              <a:rPr lang="nl-NL" dirty="0"/>
              <a:t>Bewoners = huurders &amp; eigenaars, oud &amp; jong, kerk &amp; huizen</a:t>
            </a:r>
          </a:p>
          <a:p>
            <a:pPr lvl="1"/>
            <a:r>
              <a:rPr lang="nl-NL" dirty="0"/>
              <a:t>Zorg voor monument </a:t>
            </a:r>
          </a:p>
          <a:p>
            <a:pPr lvl="1"/>
            <a:r>
              <a:rPr lang="nl-NL" dirty="0"/>
              <a:t>Vorm van het complex</a:t>
            </a:r>
          </a:p>
          <a:p>
            <a:r>
              <a:rPr lang="nl-NL" dirty="0"/>
              <a:t>Transparant en betrouwbaar</a:t>
            </a:r>
          </a:p>
          <a:p>
            <a:endParaRPr lang="nl-NL" dirty="0"/>
          </a:p>
        </p:txBody>
      </p:sp>
      <p:sp>
        <p:nvSpPr>
          <p:cNvPr id="7" name="Titel 1">
            <a:extLst>
              <a:ext uri="{FF2B5EF4-FFF2-40B4-BE49-F238E27FC236}">
                <a16:creationId xmlns:a16="http://schemas.microsoft.com/office/drawing/2014/main" id="{1DD302D9-ACC3-5C4A-AB4C-26F13A98A9DF}"/>
              </a:ext>
            </a:extLst>
          </p:cNvPr>
          <p:cNvSpPr>
            <a:spLocks noGrp="1"/>
          </p:cNvSpPr>
          <p:nvPr>
            <p:ph type="title"/>
          </p:nvPr>
        </p:nvSpPr>
        <p:spPr>
          <a:xfrm>
            <a:off x="838200" y="415134"/>
            <a:ext cx="10307894" cy="540000"/>
          </a:xfrm>
        </p:spPr>
        <p:txBody>
          <a:bodyPr>
            <a:normAutofit fontScale="90000"/>
          </a:bodyPr>
          <a:lstStyle/>
          <a:p>
            <a:r>
              <a:rPr lang="nl-NL" dirty="0">
                <a:latin typeface="+mn-lt"/>
              </a:rPr>
              <a:t>Waar staan we voor</a:t>
            </a:r>
          </a:p>
        </p:txBody>
      </p:sp>
    </p:spTree>
    <p:extLst>
      <p:ext uri="{BB962C8B-B14F-4D97-AF65-F5344CB8AC3E}">
        <p14:creationId xmlns:p14="http://schemas.microsoft.com/office/powerpoint/2010/main" val="2667787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ep 20">
            <a:extLst>
              <a:ext uri="{FF2B5EF4-FFF2-40B4-BE49-F238E27FC236}">
                <a16:creationId xmlns:a16="http://schemas.microsoft.com/office/drawing/2014/main" id="{02C2C9B2-23BE-914A-ABBB-58AEE60224B2}"/>
              </a:ext>
            </a:extLst>
          </p:cNvPr>
          <p:cNvGrpSpPr/>
          <p:nvPr/>
        </p:nvGrpSpPr>
        <p:grpSpPr>
          <a:xfrm>
            <a:off x="5094046" y="558816"/>
            <a:ext cx="5904000" cy="5904000"/>
            <a:chOff x="5094046" y="558816"/>
            <a:chExt cx="5904000" cy="5904000"/>
          </a:xfrm>
        </p:grpSpPr>
        <p:grpSp>
          <p:nvGrpSpPr>
            <p:cNvPr id="20" name="Groep 19">
              <a:extLst>
                <a:ext uri="{FF2B5EF4-FFF2-40B4-BE49-F238E27FC236}">
                  <a16:creationId xmlns:a16="http://schemas.microsoft.com/office/drawing/2014/main" id="{AFE5C985-2660-D441-89FA-2CE521FD22F3}"/>
                </a:ext>
              </a:extLst>
            </p:cNvPr>
            <p:cNvGrpSpPr/>
            <p:nvPr/>
          </p:nvGrpSpPr>
          <p:grpSpPr>
            <a:xfrm>
              <a:off x="5094046" y="558816"/>
              <a:ext cx="5904000" cy="5904000"/>
              <a:chOff x="3144000" y="1137550"/>
              <a:chExt cx="5904000" cy="5904000"/>
            </a:xfrm>
          </p:grpSpPr>
          <p:sp>
            <p:nvSpPr>
              <p:cNvPr id="15" name="Rechthoek 14">
                <a:extLst>
                  <a:ext uri="{FF2B5EF4-FFF2-40B4-BE49-F238E27FC236}">
                    <a16:creationId xmlns:a16="http://schemas.microsoft.com/office/drawing/2014/main" id="{FD9E2FA9-706B-7442-8018-76C8FD576ABC}"/>
                  </a:ext>
                </a:extLst>
              </p:cNvPr>
              <p:cNvSpPr/>
              <p:nvPr/>
            </p:nvSpPr>
            <p:spPr>
              <a:xfrm>
                <a:off x="3144000" y="1137550"/>
                <a:ext cx="5904000" cy="590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Afgeronde rechthoek 3">
                <a:extLst>
                  <a:ext uri="{FF2B5EF4-FFF2-40B4-BE49-F238E27FC236}">
                    <a16:creationId xmlns:a16="http://schemas.microsoft.com/office/drawing/2014/main" id="{FA031284-D15D-854E-A646-3A2F03AB74CE}"/>
                  </a:ext>
                </a:extLst>
              </p:cNvPr>
              <p:cNvSpPr>
                <a:spLocks noChangeAspect="1"/>
              </p:cNvSpPr>
              <p:nvPr/>
            </p:nvSpPr>
            <p:spPr>
              <a:xfrm>
                <a:off x="3756000" y="1760140"/>
                <a:ext cx="4680000" cy="4680000"/>
              </a:xfrm>
              <a:prstGeom prst="roundRect">
                <a:avLst>
                  <a:gd name="adj" fmla="val 823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cxnSp>
            <p:nvCxnSpPr>
              <p:cNvPr id="6" name="Rechte verbindingslijn 5">
                <a:extLst>
                  <a:ext uri="{FF2B5EF4-FFF2-40B4-BE49-F238E27FC236}">
                    <a16:creationId xmlns:a16="http://schemas.microsoft.com/office/drawing/2014/main" id="{8C61E972-EF3B-D84D-94B4-99CB69715945}"/>
                  </a:ext>
                </a:extLst>
              </p:cNvPr>
              <p:cNvCxnSpPr>
                <a:cxnSpLocks/>
                <a:stCxn id="15" idx="0"/>
                <a:endCxn id="15" idx="2"/>
              </p:cNvCxnSpPr>
              <p:nvPr/>
            </p:nvCxnSpPr>
            <p:spPr>
              <a:xfrm>
                <a:off x="6096000" y="1137550"/>
                <a:ext cx="0" cy="5904000"/>
              </a:xfrm>
              <a:prstGeom prst="line">
                <a:avLst/>
              </a:prstGeom>
              <a:ln w="28575">
                <a:solidFill>
                  <a:srgbClr val="009193"/>
                </a:solidFill>
                <a:prstDash val="dash"/>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DB775044-CB0C-8D44-9157-CB12993DFCCA}"/>
                  </a:ext>
                </a:extLst>
              </p:cNvPr>
              <p:cNvCxnSpPr>
                <a:cxnSpLocks/>
                <a:stCxn id="15" idx="1"/>
                <a:endCxn id="15" idx="3"/>
              </p:cNvCxnSpPr>
              <p:nvPr/>
            </p:nvCxnSpPr>
            <p:spPr>
              <a:xfrm>
                <a:off x="3144000" y="4089550"/>
                <a:ext cx="5904000" cy="0"/>
              </a:xfrm>
              <a:prstGeom prst="line">
                <a:avLst/>
              </a:prstGeom>
              <a:ln w="28575">
                <a:solidFill>
                  <a:srgbClr val="009193"/>
                </a:solidFill>
                <a:prstDash val="dash"/>
              </a:ln>
            </p:spPr>
            <p:style>
              <a:lnRef idx="1">
                <a:schemeClr val="accent1"/>
              </a:lnRef>
              <a:fillRef idx="0">
                <a:schemeClr val="accent1"/>
              </a:fillRef>
              <a:effectRef idx="0">
                <a:schemeClr val="accent1"/>
              </a:effectRef>
              <a:fontRef idx="minor">
                <a:schemeClr val="tx1"/>
              </a:fontRef>
            </p:style>
          </p:cxnSp>
        </p:grpSp>
        <p:sp>
          <p:nvSpPr>
            <p:cNvPr id="9" name="Tekstvak 8">
              <a:extLst>
                <a:ext uri="{FF2B5EF4-FFF2-40B4-BE49-F238E27FC236}">
                  <a16:creationId xmlns:a16="http://schemas.microsoft.com/office/drawing/2014/main" id="{2B2E72B5-AB8F-C944-9BD6-F6C48CDFB285}"/>
                </a:ext>
              </a:extLst>
            </p:cNvPr>
            <p:cNvSpPr txBox="1"/>
            <p:nvPr/>
          </p:nvSpPr>
          <p:spPr>
            <a:xfrm>
              <a:off x="8682669" y="690959"/>
              <a:ext cx="2315377" cy="369332"/>
            </a:xfrm>
            <a:prstGeom prst="rect">
              <a:avLst/>
            </a:prstGeom>
            <a:noFill/>
          </p:spPr>
          <p:txBody>
            <a:bodyPr wrap="none" rtlCol="0">
              <a:spAutoFit/>
            </a:bodyPr>
            <a:lstStyle/>
            <a:p>
              <a:pPr algn="r"/>
              <a:r>
                <a:rPr lang="nl-NL" b="1" dirty="0">
                  <a:solidFill>
                    <a:srgbClr val="009193"/>
                  </a:solidFill>
                </a:rPr>
                <a:t>Samen | Energiezuinig</a:t>
              </a:r>
            </a:p>
          </p:txBody>
        </p:sp>
        <p:sp>
          <p:nvSpPr>
            <p:cNvPr id="10" name="Tekstvak 9">
              <a:extLst>
                <a:ext uri="{FF2B5EF4-FFF2-40B4-BE49-F238E27FC236}">
                  <a16:creationId xmlns:a16="http://schemas.microsoft.com/office/drawing/2014/main" id="{19BFF149-5AEF-604C-A28B-BF5F85400969}"/>
                </a:ext>
              </a:extLst>
            </p:cNvPr>
            <p:cNvSpPr txBox="1"/>
            <p:nvPr/>
          </p:nvSpPr>
          <p:spPr>
            <a:xfrm>
              <a:off x="5094046" y="690959"/>
              <a:ext cx="2546613" cy="369332"/>
            </a:xfrm>
            <a:prstGeom prst="rect">
              <a:avLst/>
            </a:prstGeom>
            <a:noFill/>
          </p:spPr>
          <p:txBody>
            <a:bodyPr wrap="square" rtlCol="0">
              <a:spAutoFit/>
            </a:bodyPr>
            <a:lstStyle/>
            <a:p>
              <a:r>
                <a:rPr lang="nl-NL" b="1" dirty="0">
                  <a:solidFill>
                    <a:srgbClr val="009193"/>
                  </a:solidFill>
                </a:rPr>
                <a:t>Zelf | Energiezuinig</a:t>
              </a:r>
            </a:p>
          </p:txBody>
        </p:sp>
        <p:sp>
          <p:nvSpPr>
            <p:cNvPr id="11" name="Tekstvak 10">
              <a:extLst>
                <a:ext uri="{FF2B5EF4-FFF2-40B4-BE49-F238E27FC236}">
                  <a16:creationId xmlns:a16="http://schemas.microsoft.com/office/drawing/2014/main" id="{BBD0634F-54F9-9C42-BD43-80BE6E3AFC76}"/>
                </a:ext>
              </a:extLst>
            </p:cNvPr>
            <p:cNvSpPr txBox="1"/>
            <p:nvPr/>
          </p:nvSpPr>
          <p:spPr>
            <a:xfrm>
              <a:off x="8355399" y="5980231"/>
              <a:ext cx="2642647" cy="369332"/>
            </a:xfrm>
            <a:prstGeom prst="rect">
              <a:avLst/>
            </a:prstGeom>
            <a:noFill/>
          </p:spPr>
          <p:txBody>
            <a:bodyPr wrap="none" rtlCol="0">
              <a:spAutoFit/>
            </a:bodyPr>
            <a:lstStyle/>
            <a:p>
              <a:pPr algn="r"/>
              <a:r>
                <a:rPr lang="nl-NL" b="1" dirty="0">
                  <a:solidFill>
                    <a:srgbClr val="009193"/>
                  </a:solidFill>
                </a:rPr>
                <a:t>Samen | Matig geïsoleerd</a:t>
              </a:r>
            </a:p>
          </p:txBody>
        </p:sp>
        <p:sp>
          <p:nvSpPr>
            <p:cNvPr id="12" name="Tekstvak 11">
              <a:extLst>
                <a:ext uri="{FF2B5EF4-FFF2-40B4-BE49-F238E27FC236}">
                  <a16:creationId xmlns:a16="http://schemas.microsoft.com/office/drawing/2014/main" id="{0B134F3C-BB93-D842-B57F-1B6B543C2E0B}"/>
                </a:ext>
              </a:extLst>
            </p:cNvPr>
            <p:cNvSpPr txBox="1"/>
            <p:nvPr/>
          </p:nvSpPr>
          <p:spPr>
            <a:xfrm>
              <a:off x="5094046" y="5977445"/>
              <a:ext cx="2345835" cy="369332"/>
            </a:xfrm>
            <a:prstGeom prst="rect">
              <a:avLst/>
            </a:prstGeom>
            <a:noFill/>
          </p:spPr>
          <p:txBody>
            <a:bodyPr wrap="none" rtlCol="0">
              <a:spAutoFit/>
            </a:bodyPr>
            <a:lstStyle/>
            <a:p>
              <a:r>
                <a:rPr lang="nl-NL" b="1" dirty="0">
                  <a:solidFill>
                    <a:srgbClr val="009193"/>
                  </a:solidFill>
                </a:rPr>
                <a:t>Zelf | Matig geïsoleerd</a:t>
              </a:r>
            </a:p>
          </p:txBody>
        </p:sp>
      </p:grpSp>
      <p:sp>
        <p:nvSpPr>
          <p:cNvPr id="39" name="Vrije vorm 38">
            <a:extLst>
              <a:ext uri="{FF2B5EF4-FFF2-40B4-BE49-F238E27FC236}">
                <a16:creationId xmlns:a16="http://schemas.microsoft.com/office/drawing/2014/main" id="{F1987AAB-E09C-3D4E-A122-275FDC03E460}"/>
              </a:ext>
            </a:extLst>
          </p:cNvPr>
          <p:cNvSpPr/>
          <p:nvPr/>
        </p:nvSpPr>
        <p:spPr>
          <a:xfrm>
            <a:off x="6908797" y="2245434"/>
            <a:ext cx="2235010" cy="2442313"/>
          </a:xfrm>
          <a:custGeom>
            <a:avLst/>
            <a:gdLst>
              <a:gd name="connsiteX0" fmla="*/ 9669 w 2069963"/>
              <a:gd name="connsiteY0" fmla="*/ 2118167 h 2118167"/>
              <a:gd name="connsiteX1" fmla="*/ 218013 w 2069963"/>
              <a:gd name="connsiteY1" fmla="*/ 1655179 h 2118167"/>
              <a:gd name="connsiteX2" fmla="*/ 1479654 w 2069963"/>
              <a:gd name="connsiteY2" fmla="*/ 1226916 h 2118167"/>
              <a:gd name="connsiteX3" fmla="*/ 2069963 w 2069963"/>
              <a:gd name="connsiteY3" fmla="*/ 0 h 2118167"/>
            </a:gdLst>
            <a:ahLst/>
            <a:cxnLst>
              <a:cxn ang="0">
                <a:pos x="connsiteX0" y="connsiteY0"/>
              </a:cxn>
              <a:cxn ang="0">
                <a:pos x="connsiteX1" y="connsiteY1"/>
              </a:cxn>
              <a:cxn ang="0">
                <a:pos x="connsiteX2" y="connsiteY2"/>
              </a:cxn>
              <a:cxn ang="0">
                <a:pos x="connsiteX3" y="connsiteY3"/>
              </a:cxn>
            </a:cxnLst>
            <a:rect l="l" t="t" r="r" b="b"/>
            <a:pathLst>
              <a:path w="2069963" h="2118167">
                <a:moveTo>
                  <a:pt x="9669" y="2118167"/>
                </a:moveTo>
                <a:cubicBezTo>
                  <a:pt x="-8658" y="1960944"/>
                  <a:pt x="-26985" y="1803721"/>
                  <a:pt x="218013" y="1655179"/>
                </a:cubicBezTo>
                <a:cubicBezTo>
                  <a:pt x="463011" y="1506637"/>
                  <a:pt x="1170996" y="1502779"/>
                  <a:pt x="1479654" y="1226916"/>
                </a:cubicBezTo>
                <a:cubicBezTo>
                  <a:pt x="1788312" y="951053"/>
                  <a:pt x="1929137" y="475526"/>
                  <a:pt x="2069963" y="0"/>
                </a:cubicBezTo>
              </a:path>
            </a:pathLst>
          </a:custGeom>
          <a:noFill/>
          <a:ln w="57150">
            <a:solidFill>
              <a:srgbClr val="73FDD6"/>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45" name="Groep 44">
            <a:extLst>
              <a:ext uri="{FF2B5EF4-FFF2-40B4-BE49-F238E27FC236}">
                <a16:creationId xmlns:a16="http://schemas.microsoft.com/office/drawing/2014/main" id="{E8B16224-631C-744F-90AD-CD3BFE3432D0}"/>
              </a:ext>
            </a:extLst>
          </p:cNvPr>
          <p:cNvGrpSpPr/>
          <p:nvPr/>
        </p:nvGrpSpPr>
        <p:grpSpPr>
          <a:xfrm rot="20393129">
            <a:off x="7338149" y="3881715"/>
            <a:ext cx="409071" cy="409071"/>
            <a:chOff x="3367551" y="2631721"/>
            <a:chExt cx="409071" cy="409071"/>
          </a:xfrm>
        </p:grpSpPr>
        <p:sp>
          <p:nvSpPr>
            <p:cNvPr id="46" name="Oval 24">
              <a:extLst>
                <a:ext uri="{FF2B5EF4-FFF2-40B4-BE49-F238E27FC236}">
                  <a16:creationId xmlns:a16="http://schemas.microsoft.com/office/drawing/2014/main" id="{A99A8E05-CF39-904D-942C-5180F3D23C6C}"/>
                </a:ext>
              </a:extLst>
            </p:cNvPr>
            <p:cNvSpPr/>
            <p:nvPr/>
          </p:nvSpPr>
          <p:spPr>
            <a:xfrm>
              <a:off x="3367551" y="2631721"/>
              <a:ext cx="409071" cy="4090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47" name="Chevron 28">
              <a:extLst>
                <a:ext uri="{FF2B5EF4-FFF2-40B4-BE49-F238E27FC236}">
                  <a16:creationId xmlns:a16="http://schemas.microsoft.com/office/drawing/2014/main" id="{BEE82A62-39C5-284E-9AE5-9BADB8CE46EC}"/>
                </a:ext>
              </a:extLst>
            </p:cNvPr>
            <p:cNvSpPr/>
            <p:nvPr/>
          </p:nvSpPr>
          <p:spPr>
            <a:xfrm>
              <a:off x="3466977" y="2725065"/>
              <a:ext cx="222382" cy="22238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grpSp>
      <p:grpSp>
        <p:nvGrpSpPr>
          <p:cNvPr id="49" name="Groep 48">
            <a:extLst>
              <a:ext uri="{FF2B5EF4-FFF2-40B4-BE49-F238E27FC236}">
                <a16:creationId xmlns:a16="http://schemas.microsoft.com/office/drawing/2014/main" id="{1CBB23A2-A36F-C64D-BA4D-0187043D4432}"/>
              </a:ext>
            </a:extLst>
          </p:cNvPr>
          <p:cNvGrpSpPr/>
          <p:nvPr/>
        </p:nvGrpSpPr>
        <p:grpSpPr>
          <a:xfrm rot="17220786">
            <a:off x="8651674" y="3012684"/>
            <a:ext cx="409071" cy="409071"/>
            <a:chOff x="3367551" y="2631721"/>
            <a:chExt cx="409071" cy="409071"/>
          </a:xfrm>
        </p:grpSpPr>
        <p:sp>
          <p:nvSpPr>
            <p:cNvPr id="50" name="Oval 24">
              <a:extLst>
                <a:ext uri="{FF2B5EF4-FFF2-40B4-BE49-F238E27FC236}">
                  <a16:creationId xmlns:a16="http://schemas.microsoft.com/office/drawing/2014/main" id="{74F3CCAC-C5DA-1542-845E-14EADF83EBEC}"/>
                </a:ext>
              </a:extLst>
            </p:cNvPr>
            <p:cNvSpPr/>
            <p:nvPr/>
          </p:nvSpPr>
          <p:spPr>
            <a:xfrm>
              <a:off x="3367551" y="2631721"/>
              <a:ext cx="409071" cy="4090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51" name="Chevron 28">
              <a:extLst>
                <a:ext uri="{FF2B5EF4-FFF2-40B4-BE49-F238E27FC236}">
                  <a16:creationId xmlns:a16="http://schemas.microsoft.com/office/drawing/2014/main" id="{54F6AB72-DD5F-8040-BED6-DDDC1DD632B8}"/>
                </a:ext>
              </a:extLst>
            </p:cNvPr>
            <p:cNvSpPr/>
            <p:nvPr/>
          </p:nvSpPr>
          <p:spPr>
            <a:xfrm>
              <a:off x="3466977" y="2725065"/>
              <a:ext cx="222382" cy="22238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grpSp>
      <p:cxnSp>
        <p:nvCxnSpPr>
          <p:cNvPr id="52" name="Rechte verbindingslijn 51">
            <a:extLst>
              <a:ext uri="{FF2B5EF4-FFF2-40B4-BE49-F238E27FC236}">
                <a16:creationId xmlns:a16="http://schemas.microsoft.com/office/drawing/2014/main" id="{7951DAC0-2BE6-1C41-9872-1DCD713EF7B8}"/>
              </a:ext>
            </a:extLst>
          </p:cNvPr>
          <p:cNvCxnSpPr>
            <a:cxnSpLocks/>
          </p:cNvCxnSpPr>
          <p:nvPr/>
        </p:nvCxnSpPr>
        <p:spPr>
          <a:xfrm>
            <a:off x="8046046" y="1135106"/>
            <a:ext cx="0" cy="1662731"/>
          </a:xfrm>
          <a:prstGeom prst="line">
            <a:avLst/>
          </a:prstGeom>
          <a:ln w="57150">
            <a:solidFill>
              <a:srgbClr val="73FDD6"/>
            </a:solidFill>
            <a:prstDash val="solid"/>
          </a:ln>
        </p:spPr>
        <p:style>
          <a:lnRef idx="1">
            <a:schemeClr val="accent1"/>
          </a:lnRef>
          <a:fillRef idx="0">
            <a:schemeClr val="accent1"/>
          </a:fillRef>
          <a:effectRef idx="0">
            <a:schemeClr val="accent1"/>
          </a:effectRef>
          <a:fontRef idx="minor">
            <a:schemeClr val="tx1"/>
          </a:fontRef>
        </p:style>
      </p:cxnSp>
      <p:sp>
        <p:nvSpPr>
          <p:cNvPr id="59" name="Titel 1">
            <a:extLst>
              <a:ext uri="{FF2B5EF4-FFF2-40B4-BE49-F238E27FC236}">
                <a16:creationId xmlns:a16="http://schemas.microsoft.com/office/drawing/2014/main" id="{55B4EC57-51F0-0D47-8821-2B7505DAC1DA}"/>
              </a:ext>
            </a:extLst>
          </p:cNvPr>
          <p:cNvSpPr>
            <a:spLocks noGrp="1"/>
          </p:cNvSpPr>
          <p:nvPr>
            <p:ph type="title"/>
          </p:nvPr>
        </p:nvSpPr>
        <p:spPr>
          <a:xfrm>
            <a:off x="942053" y="380410"/>
            <a:ext cx="3842641" cy="540000"/>
          </a:xfrm>
        </p:spPr>
        <p:txBody>
          <a:bodyPr>
            <a:normAutofit fontScale="90000"/>
          </a:bodyPr>
          <a:lstStyle/>
          <a:p>
            <a:r>
              <a:rPr lang="nl-NL" dirty="0">
                <a:latin typeface="+mn-lt"/>
              </a:rPr>
              <a:t>Opties</a:t>
            </a:r>
          </a:p>
        </p:txBody>
      </p:sp>
      <p:pic>
        <p:nvPicPr>
          <p:cNvPr id="61" name="Afbeelding 60">
            <a:extLst>
              <a:ext uri="{FF2B5EF4-FFF2-40B4-BE49-F238E27FC236}">
                <a16:creationId xmlns:a16="http://schemas.microsoft.com/office/drawing/2014/main" id="{D93CDDB5-9DCC-FB4E-88AC-A4335C89B678}"/>
              </a:ext>
            </a:extLst>
          </p:cNvPr>
          <p:cNvPicPr>
            <a:picLocks noChangeAspect="1"/>
          </p:cNvPicPr>
          <p:nvPr/>
        </p:nvPicPr>
        <p:blipFill>
          <a:blip r:embed="rId2"/>
          <a:stretch>
            <a:fillRect/>
          </a:stretch>
        </p:blipFill>
        <p:spPr>
          <a:xfrm>
            <a:off x="6474855" y="1826893"/>
            <a:ext cx="720000" cy="720000"/>
          </a:xfrm>
          <a:prstGeom prst="rect">
            <a:avLst/>
          </a:prstGeom>
        </p:spPr>
      </p:pic>
      <p:sp>
        <p:nvSpPr>
          <p:cNvPr id="40" name="Vrije vorm 39">
            <a:extLst>
              <a:ext uri="{FF2B5EF4-FFF2-40B4-BE49-F238E27FC236}">
                <a16:creationId xmlns:a16="http://schemas.microsoft.com/office/drawing/2014/main" id="{010BF496-203C-164B-A9CA-A86149D87619}"/>
              </a:ext>
            </a:extLst>
          </p:cNvPr>
          <p:cNvSpPr/>
          <p:nvPr/>
        </p:nvSpPr>
        <p:spPr>
          <a:xfrm>
            <a:off x="6761839" y="2539573"/>
            <a:ext cx="55650" cy="2171323"/>
          </a:xfrm>
          <a:custGeom>
            <a:avLst/>
            <a:gdLst>
              <a:gd name="connsiteX0" fmla="*/ 58200 w 81350"/>
              <a:gd name="connsiteY0" fmla="*/ 2465407 h 2465407"/>
              <a:gd name="connsiteX1" fmla="*/ 327 w 81350"/>
              <a:gd name="connsiteY1" fmla="*/ 1088020 h 2465407"/>
              <a:gd name="connsiteX2" fmla="*/ 81350 w 81350"/>
              <a:gd name="connsiteY2" fmla="*/ 0 h 2465407"/>
            </a:gdLst>
            <a:ahLst/>
            <a:cxnLst>
              <a:cxn ang="0">
                <a:pos x="connsiteX0" y="connsiteY0"/>
              </a:cxn>
              <a:cxn ang="0">
                <a:pos x="connsiteX1" y="connsiteY1"/>
              </a:cxn>
              <a:cxn ang="0">
                <a:pos x="connsiteX2" y="connsiteY2"/>
              </a:cxn>
            </a:cxnLst>
            <a:rect l="l" t="t" r="r" b="b"/>
            <a:pathLst>
              <a:path w="81350" h="2465407">
                <a:moveTo>
                  <a:pt x="58200" y="2465407"/>
                </a:moveTo>
                <a:cubicBezTo>
                  <a:pt x="27334" y="1982164"/>
                  <a:pt x="-3531" y="1498921"/>
                  <a:pt x="327" y="1088020"/>
                </a:cubicBezTo>
                <a:cubicBezTo>
                  <a:pt x="4185" y="677119"/>
                  <a:pt x="42767" y="338559"/>
                  <a:pt x="81350" y="0"/>
                </a:cubicBezTo>
              </a:path>
            </a:pathLst>
          </a:custGeom>
          <a:noFill/>
          <a:ln w="57150">
            <a:solidFill>
              <a:srgbClr val="73FDD6"/>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4" name="Ovaal 63">
            <a:extLst>
              <a:ext uri="{FF2B5EF4-FFF2-40B4-BE49-F238E27FC236}">
                <a16:creationId xmlns:a16="http://schemas.microsoft.com/office/drawing/2014/main" id="{311FDDD3-DF7B-5C4A-BBB6-2C486F3F2C07}"/>
              </a:ext>
            </a:extLst>
          </p:cNvPr>
          <p:cNvSpPr>
            <a:spLocks noChangeAspect="1"/>
          </p:cNvSpPr>
          <p:nvPr/>
        </p:nvSpPr>
        <p:spPr>
          <a:xfrm>
            <a:off x="8975499" y="1699636"/>
            <a:ext cx="396000" cy="396000"/>
          </a:xfrm>
          <a:prstGeom prst="ellipse">
            <a:avLst/>
          </a:prstGeom>
          <a:solidFill>
            <a:srgbClr val="8BC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3" name="Afbeelding 62">
            <a:extLst>
              <a:ext uri="{FF2B5EF4-FFF2-40B4-BE49-F238E27FC236}">
                <a16:creationId xmlns:a16="http://schemas.microsoft.com/office/drawing/2014/main" id="{F4C6B4F9-960D-4646-BB86-B0785C0445B8}"/>
              </a:ext>
            </a:extLst>
          </p:cNvPr>
          <p:cNvPicPr>
            <a:picLocks noChangeAspect="1"/>
          </p:cNvPicPr>
          <p:nvPr/>
        </p:nvPicPr>
        <p:blipFill>
          <a:blip r:embed="rId3"/>
          <a:stretch>
            <a:fillRect/>
          </a:stretch>
        </p:blipFill>
        <p:spPr>
          <a:xfrm>
            <a:off x="8813499" y="1537636"/>
            <a:ext cx="720000" cy="720000"/>
          </a:xfrm>
          <a:prstGeom prst="rect">
            <a:avLst/>
          </a:prstGeom>
        </p:spPr>
      </p:pic>
      <p:sp>
        <p:nvSpPr>
          <p:cNvPr id="67" name="Tekstvak 66">
            <a:extLst>
              <a:ext uri="{FF2B5EF4-FFF2-40B4-BE49-F238E27FC236}">
                <a16:creationId xmlns:a16="http://schemas.microsoft.com/office/drawing/2014/main" id="{493FFE83-3502-5247-BA78-C74752A57B54}"/>
              </a:ext>
            </a:extLst>
          </p:cNvPr>
          <p:cNvSpPr txBox="1"/>
          <p:nvPr/>
        </p:nvSpPr>
        <p:spPr>
          <a:xfrm>
            <a:off x="8269650" y="4253153"/>
            <a:ext cx="2185877" cy="1169551"/>
          </a:xfrm>
          <a:prstGeom prst="rect">
            <a:avLst/>
          </a:prstGeom>
          <a:noFill/>
        </p:spPr>
        <p:txBody>
          <a:bodyPr wrap="square" rtlCol="0">
            <a:spAutoFit/>
          </a:bodyPr>
          <a:lstStyle/>
          <a:p>
            <a:r>
              <a:rPr lang="nl-NL" sz="1400" dirty="0"/>
              <a:t>Quick </a:t>
            </a:r>
            <a:r>
              <a:rPr lang="nl-NL" sz="1400" dirty="0" err="1"/>
              <a:t>wins</a:t>
            </a:r>
            <a:r>
              <a:rPr lang="nl-NL" sz="1400" dirty="0"/>
              <a:t>:</a:t>
            </a:r>
          </a:p>
          <a:p>
            <a:pPr marL="177800" indent="-177800">
              <a:buFont typeface="Arial" panose="020B0604020202020204" pitchFamily="34" charset="0"/>
              <a:buChar char="•"/>
            </a:pPr>
            <a:r>
              <a:rPr lang="nl-NL" sz="1400" dirty="0"/>
              <a:t>CV efficiënter</a:t>
            </a:r>
          </a:p>
          <a:p>
            <a:pPr marL="177800" indent="-177800">
              <a:buFont typeface="Arial" panose="020B0604020202020204" pitchFamily="34" charset="0"/>
              <a:buChar char="•"/>
            </a:pPr>
            <a:r>
              <a:rPr lang="nl-NL" sz="1400" dirty="0"/>
              <a:t>Verbruiksmanager</a:t>
            </a:r>
          </a:p>
          <a:p>
            <a:pPr marL="177800" indent="-177800">
              <a:buFont typeface="Arial" panose="020B0604020202020204" pitchFamily="34" charset="0"/>
              <a:buChar char="•"/>
            </a:pPr>
            <a:r>
              <a:rPr lang="nl-NL" sz="1400" dirty="0"/>
              <a:t>Slimme thermostaat</a:t>
            </a:r>
          </a:p>
          <a:p>
            <a:pPr marL="177800" indent="-177800">
              <a:buFont typeface="Arial" panose="020B0604020202020204" pitchFamily="34" charset="0"/>
              <a:buChar char="•"/>
            </a:pPr>
            <a:r>
              <a:rPr lang="nl-NL" sz="1400" dirty="0"/>
              <a:t>Kieren dichten</a:t>
            </a:r>
          </a:p>
        </p:txBody>
      </p:sp>
      <p:sp>
        <p:nvSpPr>
          <p:cNvPr id="69" name="Tekstvak 68">
            <a:extLst>
              <a:ext uri="{FF2B5EF4-FFF2-40B4-BE49-F238E27FC236}">
                <a16:creationId xmlns:a16="http://schemas.microsoft.com/office/drawing/2014/main" id="{4AF9538A-0339-FA43-A54E-6CDCDB45F380}"/>
              </a:ext>
            </a:extLst>
          </p:cNvPr>
          <p:cNvSpPr txBox="1"/>
          <p:nvPr/>
        </p:nvSpPr>
        <p:spPr>
          <a:xfrm>
            <a:off x="9132433" y="2420210"/>
            <a:ext cx="1625644" cy="954107"/>
          </a:xfrm>
          <a:prstGeom prst="rect">
            <a:avLst/>
          </a:prstGeom>
          <a:noFill/>
        </p:spPr>
        <p:txBody>
          <a:bodyPr wrap="square" rtlCol="0">
            <a:spAutoFit/>
          </a:bodyPr>
          <a:lstStyle/>
          <a:p>
            <a:pPr marL="177800" indent="-177800">
              <a:buFont typeface="Arial" panose="020B0604020202020204" pitchFamily="34" charset="0"/>
              <a:buChar char="•"/>
            </a:pPr>
            <a:r>
              <a:rPr lang="nl-NL" sz="1400" dirty="0"/>
              <a:t>Dakisolatie</a:t>
            </a:r>
          </a:p>
          <a:p>
            <a:pPr marL="177800" indent="-177800">
              <a:buFont typeface="Arial" panose="020B0604020202020204" pitchFamily="34" charset="0"/>
              <a:buChar char="•"/>
            </a:pPr>
            <a:r>
              <a:rPr lang="nl-NL" sz="1400" dirty="0"/>
              <a:t>Vloerisolatie</a:t>
            </a:r>
          </a:p>
          <a:p>
            <a:pPr marL="177800" indent="-177800">
              <a:buFont typeface="Arial" panose="020B0604020202020204" pitchFamily="34" charset="0"/>
              <a:buChar char="•"/>
            </a:pPr>
            <a:r>
              <a:rPr lang="nl-NL" sz="1400" dirty="0"/>
              <a:t>Gevelisolatie</a:t>
            </a:r>
          </a:p>
          <a:p>
            <a:pPr marL="177800" indent="-177800">
              <a:buFont typeface="Arial" panose="020B0604020202020204" pitchFamily="34" charset="0"/>
              <a:buChar char="•"/>
            </a:pPr>
            <a:r>
              <a:rPr lang="nl-NL" sz="1400" dirty="0"/>
              <a:t>Ramen</a:t>
            </a:r>
          </a:p>
        </p:txBody>
      </p:sp>
      <p:sp>
        <p:nvSpPr>
          <p:cNvPr id="25" name="Bliksemflits 24">
            <a:extLst>
              <a:ext uri="{FF2B5EF4-FFF2-40B4-BE49-F238E27FC236}">
                <a16:creationId xmlns:a16="http://schemas.microsoft.com/office/drawing/2014/main" id="{5A22D392-2B4A-7949-8821-84B02BC24D37}"/>
              </a:ext>
            </a:extLst>
          </p:cNvPr>
          <p:cNvSpPr/>
          <p:nvPr/>
        </p:nvSpPr>
        <p:spPr>
          <a:xfrm>
            <a:off x="6663008" y="4573929"/>
            <a:ext cx="879676" cy="937549"/>
          </a:xfrm>
          <a:prstGeom prst="lightningBol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1" name="Vrije vorm 70">
            <a:extLst>
              <a:ext uri="{FF2B5EF4-FFF2-40B4-BE49-F238E27FC236}">
                <a16:creationId xmlns:a16="http://schemas.microsoft.com/office/drawing/2014/main" id="{8137CB07-6E94-574A-AC14-F9488D7CEB40}"/>
              </a:ext>
            </a:extLst>
          </p:cNvPr>
          <p:cNvSpPr/>
          <p:nvPr/>
        </p:nvSpPr>
        <p:spPr>
          <a:xfrm>
            <a:off x="6749540" y="2617128"/>
            <a:ext cx="2159808" cy="1116280"/>
          </a:xfrm>
          <a:custGeom>
            <a:avLst/>
            <a:gdLst>
              <a:gd name="connsiteX0" fmla="*/ 89104 w 2262289"/>
              <a:gd name="connsiteY0" fmla="*/ 736270 h 736270"/>
              <a:gd name="connsiteX1" fmla="*/ 136606 w 2262289"/>
              <a:gd name="connsiteY1" fmla="*/ 380010 h 736270"/>
              <a:gd name="connsiteX2" fmla="*/ 1383515 w 2262289"/>
              <a:gd name="connsiteY2" fmla="*/ 688769 h 736270"/>
              <a:gd name="connsiteX3" fmla="*/ 2262289 w 2262289"/>
              <a:gd name="connsiteY3" fmla="*/ 0 h 736270"/>
              <a:gd name="connsiteX0" fmla="*/ 46378 w 2339800"/>
              <a:gd name="connsiteY0" fmla="*/ 831272 h 831272"/>
              <a:gd name="connsiteX1" fmla="*/ 214117 w 2339800"/>
              <a:gd name="connsiteY1" fmla="*/ 380010 h 831272"/>
              <a:gd name="connsiteX2" fmla="*/ 1461026 w 2339800"/>
              <a:gd name="connsiteY2" fmla="*/ 688769 h 831272"/>
              <a:gd name="connsiteX3" fmla="*/ 2339800 w 2339800"/>
              <a:gd name="connsiteY3" fmla="*/ 0 h 831272"/>
              <a:gd name="connsiteX0" fmla="*/ 16765 w 2310187"/>
              <a:gd name="connsiteY0" fmla="*/ 831272 h 831272"/>
              <a:gd name="connsiteX1" fmla="*/ 184504 w 2310187"/>
              <a:gd name="connsiteY1" fmla="*/ 380010 h 831272"/>
              <a:gd name="connsiteX2" fmla="*/ 1431413 w 2310187"/>
              <a:gd name="connsiteY2" fmla="*/ 688769 h 831272"/>
              <a:gd name="connsiteX3" fmla="*/ 2310187 w 2310187"/>
              <a:gd name="connsiteY3" fmla="*/ 0 h 831272"/>
              <a:gd name="connsiteX0" fmla="*/ 2739 w 2429757"/>
              <a:gd name="connsiteY0" fmla="*/ 1116280 h 1116280"/>
              <a:gd name="connsiteX1" fmla="*/ 304074 w 2429757"/>
              <a:gd name="connsiteY1" fmla="*/ 380010 h 1116280"/>
              <a:gd name="connsiteX2" fmla="*/ 1550983 w 2429757"/>
              <a:gd name="connsiteY2" fmla="*/ 688769 h 1116280"/>
              <a:gd name="connsiteX3" fmla="*/ 2429757 w 2429757"/>
              <a:gd name="connsiteY3" fmla="*/ 0 h 1116280"/>
            </a:gdLst>
            <a:ahLst/>
            <a:cxnLst>
              <a:cxn ang="0">
                <a:pos x="connsiteX0" y="connsiteY0"/>
              </a:cxn>
              <a:cxn ang="0">
                <a:pos x="connsiteX1" y="connsiteY1"/>
              </a:cxn>
              <a:cxn ang="0">
                <a:pos x="connsiteX2" y="connsiteY2"/>
              </a:cxn>
              <a:cxn ang="0">
                <a:pos x="connsiteX3" y="connsiteY3"/>
              </a:cxn>
            </a:cxnLst>
            <a:rect l="l" t="t" r="r" b="b"/>
            <a:pathLst>
              <a:path w="2429757" h="1116280">
                <a:moveTo>
                  <a:pt x="2739" y="1116280"/>
                </a:moveTo>
                <a:cubicBezTo>
                  <a:pt x="-14579" y="930233"/>
                  <a:pt x="46033" y="451262"/>
                  <a:pt x="304074" y="380010"/>
                </a:cubicBezTo>
                <a:cubicBezTo>
                  <a:pt x="562115" y="308758"/>
                  <a:pt x="1196703" y="752104"/>
                  <a:pt x="1550983" y="688769"/>
                </a:cubicBezTo>
                <a:cubicBezTo>
                  <a:pt x="1905263" y="625434"/>
                  <a:pt x="2167510" y="312717"/>
                  <a:pt x="2429757" y="0"/>
                </a:cubicBezTo>
              </a:path>
            </a:pathLst>
          </a:custGeom>
          <a:noFill/>
          <a:ln w="57150">
            <a:solidFill>
              <a:srgbClr val="73FDD6"/>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44" name="Groep 43">
            <a:extLst>
              <a:ext uri="{FF2B5EF4-FFF2-40B4-BE49-F238E27FC236}">
                <a16:creationId xmlns:a16="http://schemas.microsoft.com/office/drawing/2014/main" id="{0D7C61ED-038E-784E-BB82-EB4FF69C5A8C}"/>
              </a:ext>
            </a:extLst>
          </p:cNvPr>
          <p:cNvGrpSpPr/>
          <p:nvPr/>
        </p:nvGrpSpPr>
        <p:grpSpPr>
          <a:xfrm rot="16200000">
            <a:off x="6577328" y="3288227"/>
            <a:ext cx="409071" cy="409071"/>
            <a:chOff x="3367551" y="2631721"/>
            <a:chExt cx="409071" cy="409071"/>
          </a:xfrm>
        </p:grpSpPr>
        <p:sp>
          <p:nvSpPr>
            <p:cNvPr id="42" name="Oval 24">
              <a:extLst>
                <a:ext uri="{FF2B5EF4-FFF2-40B4-BE49-F238E27FC236}">
                  <a16:creationId xmlns:a16="http://schemas.microsoft.com/office/drawing/2014/main" id="{59D9DA2C-AA75-6945-B16E-57B77E86A6F4}"/>
                </a:ext>
              </a:extLst>
            </p:cNvPr>
            <p:cNvSpPr/>
            <p:nvPr/>
          </p:nvSpPr>
          <p:spPr>
            <a:xfrm>
              <a:off x="3367551" y="2631721"/>
              <a:ext cx="409071" cy="4090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43" name="Chevron 28">
              <a:extLst>
                <a:ext uri="{FF2B5EF4-FFF2-40B4-BE49-F238E27FC236}">
                  <a16:creationId xmlns:a16="http://schemas.microsoft.com/office/drawing/2014/main" id="{265668D7-A3EF-224D-92E4-5D3921EA6BE9}"/>
                </a:ext>
              </a:extLst>
            </p:cNvPr>
            <p:cNvSpPr/>
            <p:nvPr/>
          </p:nvSpPr>
          <p:spPr>
            <a:xfrm>
              <a:off x="3466977" y="2725065"/>
              <a:ext cx="222382" cy="22238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grpSp>
      <p:grpSp>
        <p:nvGrpSpPr>
          <p:cNvPr id="74" name="Groep 73">
            <a:extLst>
              <a:ext uri="{FF2B5EF4-FFF2-40B4-BE49-F238E27FC236}">
                <a16:creationId xmlns:a16="http://schemas.microsoft.com/office/drawing/2014/main" id="{1D926B45-8BEA-2042-A9DB-35E40BE39A5B}"/>
              </a:ext>
            </a:extLst>
          </p:cNvPr>
          <p:cNvGrpSpPr/>
          <p:nvPr/>
        </p:nvGrpSpPr>
        <p:grpSpPr>
          <a:xfrm>
            <a:off x="8348787" y="3340862"/>
            <a:ext cx="917834" cy="917834"/>
            <a:chOff x="8195848" y="3709262"/>
            <a:chExt cx="917834" cy="917834"/>
          </a:xfrm>
        </p:grpSpPr>
        <p:sp>
          <p:nvSpPr>
            <p:cNvPr id="68" name="Hart 67">
              <a:extLst>
                <a:ext uri="{FF2B5EF4-FFF2-40B4-BE49-F238E27FC236}">
                  <a16:creationId xmlns:a16="http://schemas.microsoft.com/office/drawing/2014/main" id="{3A134CBE-549A-B641-B83F-2692A2AED941}"/>
                </a:ext>
              </a:extLst>
            </p:cNvPr>
            <p:cNvSpPr/>
            <p:nvPr/>
          </p:nvSpPr>
          <p:spPr>
            <a:xfrm>
              <a:off x="8218762" y="3779708"/>
              <a:ext cx="866899" cy="695032"/>
            </a:xfrm>
            <a:prstGeom prst="heart">
              <a:avLst/>
            </a:prstGeom>
            <a:solidFill>
              <a:srgbClr val="8BC0A2"/>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108000" rIns="0" bIns="0" rtlCol="0" anchor="ctr"/>
            <a:lstStyle/>
            <a:p>
              <a:pPr algn="ctr"/>
              <a:r>
                <a:rPr lang="nl-NL" sz="1100" b="1" dirty="0">
                  <a:solidFill>
                    <a:schemeClr val="tx1"/>
                  </a:solidFill>
                </a:rPr>
                <a:t>basis pakket</a:t>
              </a:r>
            </a:p>
          </p:txBody>
        </p:sp>
        <p:pic>
          <p:nvPicPr>
            <p:cNvPr id="73" name="Afbeelding 72">
              <a:extLst>
                <a:ext uri="{FF2B5EF4-FFF2-40B4-BE49-F238E27FC236}">
                  <a16:creationId xmlns:a16="http://schemas.microsoft.com/office/drawing/2014/main" id="{6EF58811-CB24-E44E-88AA-BC10948A060D}"/>
                </a:ext>
              </a:extLst>
            </p:cNvPr>
            <p:cNvPicPr>
              <a:picLocks noChangeAspect="1"/>
            </p:cNvPicPr>
            <p:nvPr/>
          </p:nvPicPr>
          <p:blipFill>
            <a:blip r:embed="rId4"/>
            <a:stretch>
              <a:fillRect/>
            </a:stretch>
          </p:blipFill>
          <p:spPr>
            <a:xfrm>
              <a:off x="8195848" y="3709262"/>
              <a:ext cx="917834" cy="917834"/>
            </a:xfrm>
            <a:prstGeom prst="rect">
              <a:avLst/>
            </a:prstGeom>
          </p:spPr>
        </p:pic>
      </p:grpSp>
      <p:sp>
        <p:nvSpPr>
          <p:cNvPr id="75" name="Tekstvak 74">
            <a:extLst>
              <a:ext uri="{FF2B5EF4-FFF2-40B4-BE49-F238E27FC236}">
                <a16:creationId xmlns:a16="http://schemas.microsoft.com/office/drawing/2014/main" id="{E1D22C67-F019-7B42-8ABC-69C5D94495AD}"/>
              </a:ext>
            </a:extLst>
          </p:cNvPr>
          <p:cNvSpPr txBox="1"/>
          <p:nvPr/>
        </p:nvSpPr>
        <p:spPr>
          <a:xfrm>
            <a:off x="5688520" y="4499336"/>
            <a:ext cx="2440554" cy="1169551"/>
          </a:xfrm>
          <a:prstGeom prst="rect">
            <a:avLst/>
          </a:prstGeom>
          <a:noFill/>
        </p:spPr>
        <p:txBody>
          <a:bodyPr wrap="square" rtlCol="0">
            <a:spAutoFit/>
          </a:bodyPr>
          <a:lstStyle/>
          <a:p>
            <a:r>
              <a:rPr lang="nl-NL" sz="1400" dirty="0"/>
              <a:t>Opties:</a:t>
            </a:r>
          </a:p>
          <a:p>
            <a:pPr marL="177800" indent="-177800">
              <a:buFont typeface="Arial" panose="020B0604020202020204" pitchFamily="34" charset="0"/>
              <a:buChar char="•"/>
            </a:pPr>
            <a:r>
              <a:rPr lang="nl-NL" sz="1400" dirty="0"/>
              <a:t>Huidige ketel houden</a:t>
            </a:r>
          </a:p>
          <a:p>
            <a:pPr marL="177800" indent="-177800">
              <a:buFont typeface="Arial" panose="020B0604020202020204" pitchFamily="34" charset="0"/>
              <a:buChar char="•"/>
            </a:pPr>
            <a:r>
              <a:rPr lang="nl-NL" sz="1400" dirty="0"/>
              <a:t>Elektrische warmtepomp</a:t>
            </a:r>
          </a:p>
          <a:p>
            <a:pPr marL="177800" indent="-177800">
              <a:buFont typeface="Arial" panose="020B0604020202020204" pitchFamily="34" charset="0"/>
              <a:buChar char="•"/>
            </a:pPr>
            <a:r>
              <a:rPr lang="nl-NL" sz="1400" dirty="0"/>
              <a:t>Hybride warmtepomp</a:t>
            </a:r>
          </a:p>
          <a:p>
            <a:pPr marL="177800" indent="-177800">
              <a:buFont typeface="Arial" panose="020B0604020202020204" pitchFamily="34" charset="0"/>
              <a:buChar char="•"/>
            </a:pPr>
            <a:r>
              <a:rPr lang="nl-NL" sz="1400" dirty="0"/>
              <a:t>Gemeentelijk warmtenet?</a:t>
            </a:r>
          </a:p>
        </p:txBody>
      </p:sp>
    </p:spTree>
    <p:extLst>
      <p:ext uri="{BB962C8B-B14F-4D97-AF65-F5344CB8AC3E}">
        <p14:creationId xmlns:p14="http://schemas.microsoft.com/office/powerpoint/2010/main" val="2845375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27773E0F-65FB-45F5-AFA6-8E6E5BAE732D}"/>
              </a:ext>
            </a:extLst>
          </p:cNvPr>
          <p:cNvGrpSpPr/>
          <p:nvPr/>
        </p:nvGrpSpPr>
        <p:grpSpPr>
          <a:xfrm flipH="1">
            <a:off x="2241899" y="2774742"/>
            <a:ext cx="9366751" cy="2421729"/>
            <a:chOff x="1291353" y="1755670"/>
            <a:chExt cx="7025063" cy="1816297"/>
          </a:xfrm>
        </p:grpSpPr>
        <p:sp>
          <p:nvSpPr>
            <p:cNvPr id="5" name="Block Arc 5">
              <a:extLst>
                <a:ext uri="{FF2B5EF4-FFF2-40B4-BE49-F238E27FC236}">
                  <a16:creationId xmlns:a16="http://schemas.microsoft.com/office/drawing/2014/main" id="{6B892D0F-8DFF-4A47-B593-0ED80BC3E4C2}"/>
                </a:ext>
              </a:extLst>
            </p:cNvPr>
            <p:cNvSpPr/>
            <p:nvPr/>
          </p:nvSpPr>
          <p:spPr>
            <a:xfrm>
              <a:off x="6500119" y="1755670"/>
              <a:ext cx="1816297" cy="1816297"/>
            </a:xfrm>
            <a:prstGeom prst="blockArc">
              <a:avLst>
                <a:gd name="adj1" fmla="val 16118172"/>
                <a:gd name="adj2" fmla="val 5456532"/>
                <a:gd name="adj3" fmla="val 390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sp>
          <p:nvSpPr>
            <p:cNvPr id="6" name="Rectangle 6">
              <a:extLst>
                <a:ext uri="{FF2B5EF4-FFF2-40B4-BE49-F238E27FC236}">
                  <a16:creationId xmlns:a16="http://schemas.microsoft.com/office/drawing/2014/main" id="{536AA253-6A50-4E99-8362-ED7D0EE3A2DD}"/>
                </a:ext>
              </a:extLst>
            </p:cNvPr>
            <p:cNvSpPr/>
            <p:nvPr/>
          </p:nvSpPr>
          <p:spPr>
            <a:xfrm>
              <a:off x="1291353" y="1755670"/>
              <a:ext cx="6156000" cy="7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grpSp>
      <p:grpSp>
        <p:nvGrpSpPr>
          <p:cNvPr id="8" name="Group 8">
            <a:extLst>
              <a:ext uri="{FF2B5EF4-FFF2-40B4-BE49-F238E27FC236}">
                <a16:creationId xmlns:a16="http://schemas.microsoft.com/office/drawing/2014/main" id="{7312E8B0-DC87-41F3-B218-199DA27E255C}"/>
              </a:ext>
            </a:extLst>
          </p:cNvPr>
          <p:cNvGrpSpPr/>
          <p:nvPr/>
        </p:nvGrpSpPr>
        <p:grpSpPr>
          <a:xfrm>
            <a:off x="1878395" y="2685057"/>
            <a:ext cx="1219200" cy="1219200"/>
            <a:chOff x="5364088" y="2787774"/>
            <a:chExt cx="914400" cy="914400"/>
          </a:xfrm>
        </p:grpSpPr>
        <p:sp>
          <p:nvSpPr>
            <p:cNvPr id="9" name="Oval 9">
              <a:extLst>
                <a:ext uri="{FF2B5EF4-FFF2-40B4-BE49-F238E27FC236}">
                  <a16:creationId xmlns:a16="http://schemas.microsoft.com/office/drawing/2014/main" id="{AFC63D00-CAFE-47BC-9292-3561C2BED37C}"/>
                </a:ext>
              </a:extLst>
            </p:cNvPr>
            <p:cNvSpPr/>
            <p:nvPr/>
          </p:nvSpPr>
          <p:spPr>
            <a:xfrm>
              <a:off x="5364088" y="2787774"/>
              <a:ext cx="914400" cy="914400"/>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10" name="Oval 10">
              <a:extLst>
                <a:ext uri="{FF2B5EF4-FFF2-40B4-BE49-F238E27FC236}">
                  <a16:creationId xmlns:a16="http://schemas.microsoft.com/office/drawing/2014/main" id="{8BC7247B-57B4-4E2F-8513-BF11FFE84B55}"/>
                </a:ext>
              </a:extLst>
            </p:cNvPr>
            <p:cNvSpPr/>
            <p:nvPr/>
          </p:nvSpPr>
          <p:spPr>
            <a:xfrm>
              <a:off x="5443246" y="2866932"/>
              <a:ext cx="756084" cy="756084"/>
            </a:xfrm>
            <a:prstGeom prst="ellipse">
              <a:avLst/>
            </a:prstGeom>
            <a:solidFill>
              <a:srgbClr val="60D3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grpSp>
      <p:grpSp>
        <p:nvGrpSpPr>
          <p:cNvPr id="11" name="Group 11">
            <a:extLst>
              <a:ext uri="{FF2B5EF4-FFF2-40B4-BE49-F238E27FC236}">
                <a16:creationId xmlns:a16="http://schemas.microsoft.com/office/drawing/2014/main" id="{86E58F17-87F3-4294-A774-F0C7BFC54116}"/>
              </a:ext>
            </a:extLst>
          </p:cNvPr>
          <p:cNvGrpSpPr/>
          <p:nvPr/>
        </p:nvGrpSpPr>
        <p:grpSpPr>
          <a:xfrm>
            <a:off x="5241029" y="2226656"/>
            <a:ext cx="1219200" cy="1219200"/>
            <a:chOff x="5364088" y="2787774"/>
            <a:chExt cx="914400" cy="914400"/>
          </a:xfrm>
        </p:grpSpPr>
        <p:sp>
          <p:nvSpPr>
            <p:cNvPr id="12" name="Oval 12">
              <a:extLst>
                <a:ext uri="{FF2B5EF4-FFF2-40B4-BE49-F238E27FC236}">
                  <a16:creationId xmlns:a16="http://schemas.microsoft.com/office/drawing/2014/main" id="{2AD694BF-7CD0-43ED-A510-F5A41CD53241}"/>
                </a:ext>
              </a:extLst>
            </p:cNvPr>
            <p:cNvSpPr/>
            <p:nvPr/>
          </p:nvSpPr>
          <p:spPr>
            <a:xfrm>
              <a:off x="5364088" y="2787774"/>
              <a:ext cx="914400" cy="914400"/>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13" name="Oval 13">
              <a:extLst>
                <a:ext uri="{FF2B5EF4-FFF2-40B4-BE49-F238E27FC236}">
                  <a16:creationId xmlns:a16="http://schemas.microsoft.com/office/drawing/2014/main" id="{6005B831-D1CC-49D6-AF6C-3CA685CECED1}"/>
                </a:ext>
              </a:extLst>
            </p:cNvPr>
            <p:cNvSpPr/>
            <p:nvPr/>
          </p:nvSpPr>
          <p:spPr>
            <a:xfrm>
              <a:off x="5443246" y="2866932"/>
              <a:ext cx="756084" cy="756084"/>
            </a:xfrm>
            <a:prstGeom prst="ellipse">
              <a:avLst/>
            </a:prstGeom>
            <a:solidFill>
              <a:srgbClr val="73FE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grpSp>
      <p:grpSp>
        <p:nvGrpSpPr>
          <p:cNvPr id="14" name="Group 14">
            <a:extLst>
              <a:ext uri="{FF2B5EF4-FFF2-40B4-BE49-F238E27FC236}">
                <a16:creationId xmlns:a16="http://schemas.microsoft.com/office/drawing/2014/main" id="{DF7B4D34-476C-464B-A0B0-AF4ED45A5132}"/>
              </a:ext>
            </a:extLst>
          </p:cNvPr>
          <p:cNvGrpSpPr/>
          <p:nvPr/>
        </p:nvGrpSpPr>
        <p:grpSpPr>
          <a:xfrm>
            <a:off x="8767151" y="2226656"/>
            <a:ext cx="1219200" cy="1219200"/>
            <a:chOff x="5364088" y="2787774"/>
            <a:chExt cx="914400" cy="914400"/>
          </a:xfrm>
        </p:grpSpPr>
        <p:sp>
          <p:nvSpPr>
            <p:cNvPr id="15" name="Oval 15">
              <a:extLst>
                <a:ext uri="{FF2B5EF4-FFF2-40B4-BE49-F238E27FC236}">
                  <a16:creationId xmlns:a16="http://schemas.microsoft.com/office/drawing/2014/main" id="{57234A36-734B-48A5-80E0-30972673097B}"/>
                </a:ext>
              </a:extLst>
            </p:cNvPr>
            <p:cNvSpPr/>
            <p:nvPr/>
          </p:nvSpPr>
          <p:spPr>
            <a:xfrm>
              <a:off x="5364088" y="2787774"/>
              <a:ext cx="914400" cy="914400"/>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16" name="Oval 16">
              <a:extLst>
                <a:ext uri="{FF2B5EF4-FFF2-40B4-BE49-F238E27FC236}">
                  <a16:creationId xmlns:a16="http://schemas.microsoft.com/office/drawing/2014/main" id="{69234F04-314D-4461-BB8E-809EBE84D194}"/>
                </a:ext>
              </a:extLst>
            </p:cNvPr>
            <p:cNvSpPr/>
            <p:nvPr/>
          </p:nvSpPr>
          <p:spPr>
            <a:xfrm>
              <a:off x="5443246" y="2866932"/>
              <a:ext cx="756084" cy="756084"/>
            </a:xfrm>
            <a:prstGeom prst="ellipse">
              <a:avLst/>
            </a:prstGeom>
            <a:solidFill>
              <a:srgbClr val="8BC0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grpSp>
      <p:sp>
        <p:nvSpPr>
          <p:cNvPr id="24" name="Oval 24">
            <a:extLst>
              <a:ext uri="{FF2B5EF4-FFF2-40B4-BE49-F238E27FC236}">
                <a16:creationId xmlns:a16="http://schemas.microsoft.com/office/drawing/2014/main" id="{2221074F-2C63-4ED5-B6E7-1A452D9E037A}"/>
              </a:ext>
            </a:extLst>
          </p:cNvPr>
          <p:cNvSpPr/>
          <p:nvPr/>
        </p:nvSpPr>
        <p:spPr>
          <a:xfrm flipH="1">
            <a:off x="3854439" y="2631721"/>
            <a:ext cx="409071" cy="4090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grpSp>
        <p:nvGrpSpPr>
          <p:cNvPr id="26" name="Group 26">
            <a:extLst>
              <a:ext uri="{FF2B5EF4-FFF2-40B4-BE49-F238E27FC236}">
                <a16:creationId xmlns:a16="http://schemas.microsoft.com/office/drawing/2014/main" id="{55E5F665-BD8B-4205-8EA4-7D1C34647D29}"/>
              </a:ext>
            </a:extLst>
          </p:cNvPr>
          <p:cNvGrpSpPr/>
          <p:nvPr/>
        </p:nvGrpSpPr>
        <p:grpSpPr>
          <a:xfrm flipH="1">
            <a:off x="7078933" y="2631721"/>
            <a:ext cx="409071" cy="409071"/>
            <a:chOff x="1547664" y="3147814"/>
            <a:chExt cx="720080" cy="720080"/>
          </a:xfrm>
        </p:grpSpPr>
        <p:sp>
          <p:nvSpPr>
            <p:cNvPr id="27" name="Oval 27">
              <a:extLst>
                <a:ext uri="{FF2B5EF4-FFF2-40B4-BE49-F238E27FC236}">
                  <a16:creationId xmlns:a16="http://schemas.microsoft.com/office/drawing/2014/main" id="{E4E449D4-B618-46B3-95F7-5AC3CB60E5D8}"/>
                </a:ext>
              </a:extLst>
            </p:cNvPr>
            <p:cNvSpPr/>
            <p:nvPr/>
          </p:nvSpPr>
          <p:spPr>
            <a:xfrm>
              <a:off x="1547664" y="3147814"/>
              <a:ext cx="720080" cy="7200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28" name="Chevron 28">
              <a:extLst>
                <a:ext uri="{FF2B5EF4-FFF2-40B4-BE49-F238E27FC236}">
                  <a16:creationId xmlns:a16="http://schemas.microsoft.com/office/drawing/2014/main" id="{E185234A-5F0A-4471-8DA1-34309D1110F8}"/>
                </a:ext>
              </a:extLst>
            </p:cNvPr>
            <p:cNvSpPr/>
            <p:nvPr/>
          </p:nvSpPr>
          <p:spPr>
            <a:xfrm>
              <a:off x="1741237" y="3312127"/>
              <a:ext cx="391455" cy="39145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grpSp>
      <p:grpSp>
        <p:nvGrpSpPr>
          <p:cNvPr id="32" name="Group 32">
            <a:extLst>
              <a:ext uri="{FF2B5EF4-FFF2-40B4-BE49-F238E27FC236}">
                <a16:creationId xmlns:a16="http://schemas.microsoft.com/office/drawing/2014/main" id="{681F7205-F258-4F31-ACE8-0EEE0BA2EFF8}"/>
              </a:ext>
            </a:extLst>
          </p:cNvPr>
          <p:cNvGrpSpPr/>
          <p:nvPr/>
        </p:nvGrpSpPr>
        <p:grpSpPr>
          <a:xfrm rot="3689004">
            <a:off x="2271884" y="4345828"/>
            <a:ext cx="409071" cy="409071"/>
            <a:chOff x="1547664" y="3147814"/>
            <a:chExt cx="720080" cy="720080"/>
          </a:xfrm>
        </p:grpSpPr>
        <p:sp>
          <p:nvSpPr>
            <p:cNvPr id="33" name="Oval 33">
              <a:extLst>
                <a:ext uri="{FF2B5EF4-FFF2-40B4-BE49-F238E27FC236}">
                  <a16:creationId xmlns:a16="http://schemas.microsoft.com/office/drawing/2014/main" id="{283CDCB1-6A30-41AC-95A6-979F9FEA9C6F}"/>
                </a:ext>
              </a:extLst>
            </p:cNvPr>
            <p:cNvSpPr/>
            <p:nvPr/>
          </p:nvSpPr>
          <p:spPr>
            <a:xfrm>
              <a:off x="1547664" y="3147814"/>
              <a:ext cx="720080" cy="7200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
          <p:nvSpPr>
            <p:cNvPr id="34" name="Chevron 34">
              <a:extLst>
                <a:ext uri="{FF2B5EF4-FFF2-40B4-BE49-F238E27FC236}">
                  <a16:creationId xmlns:a16="http://schemas.microsoft.com/office/drawing/2014/main" id="{FFA72C56-F387-4C1C-B949-5F96266F77D9}"/>
                </a:ext>
              </a:extLst>
            </p:cNvPr>
            <p:cNvSpPr/>
            <p:nvPr/>
          </p:nvSpPr>
          <p:spPr>
            <a:xfrm>
              <a:off x="1741237" y="3312127"/>
              <a:ext cx="391455" cy="39145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grpSp>
      <p:sp>
        <p:nvSpPr>
          <p:cNvPr id="40" name="Tekstvak 39">
            <a:extLst>
              <a:ext uri="{FF2B5EF4-FFF2-40B4-BE49-F238E27FC236}">
                <a16:creationId xmlns:a16="http://schemas.microsoft.com/office/drawing/2014/main" id="{53117CFF-F171-534C-443F-CB6238BE5FB2}"/>
              </a:ext>
            </a:extLst>
          </p:cNvPr>
          <p:cNvSpPr txBox="1"/>
          <p:nvPr/>
        </p:nvSpPr>
        <p:spPr>
          <a:xfrm>
            <a:off x="47261" y="2601648"/>
            <a:ext cx="1805668"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prstClr val="black"/>
                </a:solidFill>
                <a:latin typeface="Calibri" panose="020F0502020204030204"/>
              </a:rPr>
              <a:t>sept-dec</a:t>
            </a:r>
            <a:r>
              <a:rPr kumimoji="0" lang="nl-NL" sz="1800" b="1" i="0" u="none" strike="noStrike" kern="1200" cap="none" spc="0" normalizeH="0" baseline="0" noProof="0" dirty="0">
                <a:ln>
                  <a:noFill/>
                </a:ln>
                <a:solidFill>
                  <a:prstClr val="black"/>
                </a:solidFill>
                <a:effectLst/>
                <a:uLnTx/>
                <a:uFillTx/>
                <a:latin typeface="Calibri" panose="020F0502020204030204"/>
                <a:ea typeface="+mn-ea"/>
                <a:cs typeface="+mn-cs"/>
              </a:rPr>
              <a:t>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i="0" u="none" strike="noStrike" kern="1200" cap="none" spc="0" normalizeH="0" baseline="0" noProof="0" dirty="0">
                <a:ln>
                  <a:noFill/>
                </a:ln>
                <a:solidFill>
                  <a:prstClr val="black"/>
                </a:solidFill>
                <a:effectLst/>
                <a:uLnTx/>
                <a:uFillTx/>
                <a:latin typeface="Calibri" panose="020F0502020204030204"/>
                <a:ea typeface="+mn-ea"/>
                <a:cs typeface="+mn-cs"/>
              </a:rPr>
              <a:t>Besluit in de vereniging over een collectieve warmte-oplossing</a:t>
            </a:r>
          </a:p>
        </p:txBody>
      </p:sp>
      <p:sp>
        <p:nvSpPr>
          <p:cNvPr id="43" name="Tekstvak 42">
            <a:extLst>
              <a:ext uri="{FF2B5EF4-FFF2-40B4-BE49-F238E27FC236}">
                <a16:creationId xmlns:a16="http://schemas.microsoft.com/office/drawing/2014/main" id="{37136CF1-9E02-E554-9933-707E4FBF0F77}"/>
              </a:ext>
            </a:extLst>
          </p:cNvPr>
          <p:cNvSpPr txBox="1"/>
          <p:nvPr/>
        </p:nvSpPr>
        <p:spPr>
          <a:xfrm>
            <a:off x="3813393" y="1296788"/>
            <a:ext cx="3437541" cy="1200329"/>
          </a:xfrm>
          <a:prstGeom prst="rect">
            <a:avLst/>
          </a:prstGeom>
          <a:noFill/>
        </p:spPr>
        <p:txBody>
          <a:bodyPr wrap="square" rtlCol="0">
            <a:spAutoFit/>
          </a:bodyPr>
          <a:lstStyle/>
          <a:p>
            <a:pPr lvl="0">
              <a:defRPr/>
            </a:pPr>
            <a:r>
              <a:rPr lang="nl-NL" b="1" dirty="0">
                <a:solidFill>
                  <a:prstClr val="black"/>
                </a:solidFill>
              </a:rPr>
              <a:t>juni-aug 2025: definitief advies</a:t>
            </a:r>
          </a:p>
          <a:p>
            <a:pPr lvl="0">
              <a:defRPr/>
            </a:pPr>
            <a:r>
              <a:rPr lang="nl-NL" dirty="0">
                <a:solidFill>
                  <a:prstClr val="black"/>
                </a:solidFill>
              </a:rPr>
              <a:t>Scenario’s voor collectieve warmteoplossingen + basispakket maatregelen</a:t>
            </a:r>
          </a:p>
        </p:txBody>
      </p:sp>
      <p:sp>
        <p:nvSpPr>
          <p:cNvPr id="44" name="Tekstvak 43">
            <a:extLst>
              <a:ext uri="{FF2B5EF4-FFF2-40B4-BE49-F238E27FC236}">
                <a16:creationId xmlns:a16="http://schemas.microsoft.com/office/drawing/2014/main" id="{55B7DF7C-81AC-EDB3-57EA-FFB22BEEE419}"/>
              </a:ext>
            </a:extLst>
          </p:cNvPr>
          <p:cNvSpPr txBox="1"/>
          <p:nvPr/>
        </p:nvSpPr>
        <p:spPr>
          <a:xfrm>
            <a:off x="8228452" y="1311392"/>
            <a:ext cx="3131209" cy="646331"/>
          </a:xfrm>
          <a:prstGeom prst="rect">
            <a:avLst/>
          </a:prstGeom>
          <a:noFill/>
        </p:spPr>
        <p:txBody>
          <a:bodyPr wrap="square" rtlCol="0">
            <a:spAutoFit/>
          </a:bodyPr>
          <a:lstStyle/>
          <a:p>
            <a:r>
              <a:rPr lang="nl-NL" b="1" dirty="0">
                <a:solidFill>
                  <a:prstClr val="black"/>
                </a:solidFill>
              </a:rPr>
              <a:t>Nu: enquêtes en deeladvies</a:t>
            </a:r>
          </a:p>
          <a:p>
            <a:r>
              <a:rPr lang="nl-NL" dirty="0">
                <a:solidFill>
                  <a:prstClr val="black"/>
                </a:solidFill>
              </a:rPr>
              <a:t>Quick </a:t>
            </a:r>
            <a:r>
              <a:rPr lang="nl-NL" dirty="0" err="1">
                <a:solidFill>
                  <a:prstClr val="black"/>
                </a:solidFill>
              </a:rPr>
              <a:t>wins</a:t>
            </a:r>
            <a:r>
              <a:rPr lang="nl-NL" dirty="0">
                <a:solidFill>
                  <a:prstClr val="black"/>
                </a:solidFill>
              </a:rPr>
              <a:t> verduurzaming</a:t>
            </a:r>
          </a:p>
        </p:txBody>
      </p:sp>
      <p:sp>
        <p:nvSpPr>
          <p:cNvPr id="45" name="Chevron 28">
            <a:extLst>
              <a:ext uri="{FF2B5EF4-FFF2-40B4-BE49-F238E27FC236}">
                <a16:creationId xmlns:a16="http://schemas.microsoft.com/office/drawing/2014/main" id="{8B8442BB-9532-6448-A16B-5AE37A817213}"/>
              </a:ext>
            </a:extLst>
          </p:cNvPr>
          <p:cNvSpPr/>
          <p:nvPr/>
        </p:nvSpPr>
        <p:spPr>
          <a:xfrm flipH="1">
            <a:off x="3953865" y="2725065"/>
            <a:ext cx="222382" cy="22238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46" name="Ovaal 45">
            <a:extLst>
              <a:ext uri="{FF2B5EF4-FFF2-40B4-BE49-F238E27FC236}">
                <a16:creationId xmlns:a16="http://schemas.microsoft.com/office/drawing/2014/main" id="{40703459-D9AC-404A-968B-22D7536A01D8}"/>
              </a:ext>
            </a:extLst>
          </p:cNvPr>
          <p:cNvSpPr/>
          <p:nvPr/>
        </p:nvSpPr>
        <p:spPr>
          <a:xfrm>
            <a:off x="7078933" y="3251141"/>
            <a:ext cx="1936421" cy="1847168"/>
          </a:xfrm>
          <a:prstGeom prst="ellipse">
            <a:avLst/>
          </a:prstGeom>
          <a:solidFill>
            <a:srgbClr val="73FDD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endParaRPr lang="nl-NL" sz="1200" b="1" dirty="0">
              <a:solidFill>
                <a:schemeClr val="tx1"/>
              </a:solidFill>
            </a:endParaRPr>
          </a:p>
          <a:p>
            <a:pPr algn="ctr"/>
            <a:endParaRPr lang="nl-NL" sz="1200" b="1" dirty="0">
              <a:solidFill>
                <a:schemeClr val="tx1"/>
              </a:solidFill>
            </a:endParaRPr>
          </a:p>
          <a:p>
            <a:pPr algn="ctr"/>
            <a:endParaRPr lang="nl-NL" sz="1200" b="1" dirty="0">
              <a:solidFill>
                <a:schemeClr val="tx1"/>
              </a:solidFill>
            </a:endParaRPr>
          </a:p>
          <a:p>
            <a:pPr algn="ctr"/>
            <a:endParaRPr lang="nl-NL" sz="2000" b="1" dirty="0">
              <a:solidFill>
                <a:schemeClr val="tx1"/>
              </a:solidFill>
            </a:endParaRPr>
          </a:p>
          <a:p>
            <a:pPr algn="ctr"/>
            <a:r>
              <a:rPr lang="nl-NL" sz="1200" b="1" dirty="0">
                <a:solidFill>
                  <a:schemeClr val="tx1"/>
                </a:solidFill>
              </a:rPr>
              <a:t>Collectieve inkoop, vergunningen, subsidies, verduurzaming</a:t>
            </a:r>
          </a:p>
        </p:txBody>
      </p:sp>
      <p:sp>
        <p:nvSpPr>
          <p:cNvPr id="49" name="Ovaal 48">
            <a:extLst>
              <a:ext uri="{FF2B5EF4-FFF2-40B4-BE49-F238E27FC236}">
                <a16:creationId xmlns:a16="http://schemas.microsoft.com/office/drawing/2014/main" id="{4C1F118C-2849-0D44-9CF9-C6205F5962AB}"/>
              </a:ext>
            </a:extLst>
          </p:cNvPr>
          <p:cNvSpPr/>
          <p:nvPr/>
        </p:nvSpPr>
        <p:spPr>
          <a:xfrm>
            <a:off x="5551583" y="4863463"/>
            <a:ext cx="1936421" cy="1847168"/>
          </a:xfrm>
          <a:prstGeom prst="ellipse">
            <a:avLst/>
          </a:prstGeom>
          <a:solidFill>
            <a:srgbClr val="00919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endParaRPr lang="nl-NL" sz="1200" b="1" dirty="0">
              <a:solidFill>
                <a:schemeClr val="tx1"/>
              </a:solidFill>
            </a:endParaRPr>
          </a:p>
          <a:p>
            <a:pPr algn="ctr"/>
            <a:endParaRPr lang="nl-NL" sz="1200" b="1" dirty="0">
              <a:solidFill>
                <a:schemeClr val="tx1"/>
              </a:solidFill>
            </a:endParaRPr>
          </a:p>
          <a:p>
            <a:pPr algn="ctr"/>
            <a:endParaRPr lang="nl-NL" sz="1200" b="1" dirty="0">
              <a:solidFill>
                <a:schemeClr val="tx1"/>
              </a:solidFill>
            </a:endParaRPr>
          </a:p>
          <a:p>
            <a:pPr algn="ctr"/>
            <a:endParaRPr lang="nl-NL" sz="1200" b="1" dirty="0">
              <a:solidFill>
                <a:schemeClr val="tx1"/>
              </a:solidFill>
            </a:endParaRPr>
          </a:p>
          <a:p>
            <a:pPr algn="ctr"/>
            <a:r>
              <a:rPr lang="nl-NL" sz="1200" b="1" dirty="0">
                <a:solidFill>
                  <a:schemeClr val="tx1"/>
                </a:solidFill>
              </a:rPr>
              <a:t>Collectieve warmte oplossing (richting geothermie, zonne-energie, ..</a:t>
            </a:r>
          </a:p>
        </p:txBody>
      </p:sp>
      <p:cxnSp>
        <p:nvCxnSpPr>
          <p:cNvPr id="50" name="Kromme verbindingslijn 49">
            <a:extLst>
              <a:ext uri="{FF2B5EF4-FFF2-40B4-BE49-F238E27FC236}">
                <a16:creationId xmlns:a16="http://schemas.microsoft.com/office/drawing/2014/main" id="{D68679C4-FC5B-0C4D-9ED9-77D4A5C4D461}"/>
              </a:ext>
            </a:extLst>
          </p:cNvPr>
          <p:cNvCxnSpPr>
            <a:cxnSpLocks/>
            <a:stCxn id="5" idx="1"/>
            <a:endCxn id="46" idx="2"/>
          </p:cNvCxnSpPr>
          <p:nvPr/>
        </p:nvCxnSpPr>
        <p:spPr>
          <a:xfrm flipV="1">
            <a:off x="3471896" y="4174725"/>
            <a:ext cx="3607037" cy="974256"/>
          </a:xfrm>
          <a:prstGeom prst="curvedConnector3">
            <a:avLst>
              <a:gd name="adj1" fmla="val 50000"/>
            </a:avLst>
          </a:prstGeom>
          <a:ln w="88900">
            <a:solidFill>
              <a:schemeClr val="tx1">
                <a:lumMod val="75000"/>
                <a:lumOff val="25000"/>
              </a:schemeClr>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1" name="Kromme verbindingslijn 50">
            <a:extLst>
              <a:ext uri="{FF2B5EF4-FFF2-40B4-BE49-F238E27FC236}">
                <a16:creationId xmlns:a16="http://schemas.microsoft.com/office/drawing/2014/main" id="{544C8EA4-5769-624E-9AF8-3C0DF047E647}"/>
              </a:ext>
            </a:extLst>
          </p:cNvPr>
          <p:cNvCxnSpPr>
            <a:cxnSpLocks/>
            <a:stCxn id="5" idx="1"/>
            <a:endCxn id="49" idx="2"/>
          </p:cNvCxnSpPr>
          <p:nvPr/>
        </p:nvCxnSpPr>
        <p:spPr>
          <a:xfrm>
            <a:off x="3471896" y="5148981"/>
            <a:ext cx="2079687" cy="638066"/>
          </a:xfrm>
          <a:prstGeom prst="curvedConnector3">
            <a:avLst>
              <a:gd name="adj1" fmla="val 50000"/>
            </a:avLst>
          </a:prstGeom>
          <a:ln w="88900">
            <a:solidFill>
              <a:schemeClr val="tx1">
                <a:lumMod val="75000"/>
                <a:lumOff val="25000"/>
              </a:schemeClr>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9" name="Titel 1">
            <a:extLst>
              <a:ext uri="{FF2B5EF4-FFF2-40B4-BE49-F238E27FC236}">
                <a16:creationId xmlns:a16="http://schemas.microsoft.com/office/drawing/2014/main" id="{B9C1D75B-D133-1B4F-84D2-AFBC2C241960}"/>
              </a:ext>
            </a:extLst>
          </p:cNvPr>
          <p:cNvSpPr>
            <a:spLocks noGrp="1"/>
          </p:cNvSpPr>
          <p:nvPr>
            <p:ph type="title"/>
          </p:nvPr>
        </p:nvSpPr>
        <p:spPr>
          <a:xfrm>
            <a:off x="942053" y="380410"/>
            <a:ext cx="10307894" cy="540000"/>
          </a:xfrm>
        </p:spPr>
        <p:txBody>
          <a:bodyPr>
            <a:normAutofit fontScale="90000"/>
          </a:bodyPr>
          <a:lstStyle/>
          <a:p>
            <a:r>
              <a:rPr lang="nl-NL" dirty="0">
                <a:latin typeface="+mn-lt"/>
              </a:rPr>
              <a:t>Hoe verder &amp; wat kan jij doen</a:t>
            </a:r>
          </a:p>
        </p:txBody>
      </p:sp>
      <p:sp>
        <p:nvSpPr>
          <p:cNvPr id="66" name="Oval 18">
            <a:extLst>
              <a:ext uri="{FF2B5EF4-FFF2-40B4-BE49-F238E27FC236}">
                <a16:creationId xmlns:a16="http://schemas.microsoft.com/office/drawing/2014/main" id="{37277DB0-2AF3-B646-AF76-5DB4C19F8224}"/>
              </a:ext>
            </a:extLst>
          </p:cNvPr>
          <p:cNvSpPr/>
          <p:nvPr/>
        </p:nvSpPr>
        <p:spPr>
          <a:xfrm>
            <a:off x="10407043" y="2213142"/>
            <a:ext cx="1219200" cy="1219200"/>
          </a:xfrm>
          <a:prstGeom prst="ellipse">
            <a:avLst/>
          </a:prstGeom>
          <a:solidFill>
            <a:srgbClr val="BE5D1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altLang="ko-KR" sz="2400" b="1"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rPr>
              <a:t>DDD</a:t>
            </a:r>
            <a:endParaRPr kumimoji="0" lang="ko-KR" altLang="en-US" sz="2400" b="1"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pic>
        <p:nvPicPr>
          <p:cNvPr id="84" name="Afbeelding 83">
            <a:extLst>
              <a:ext uri="{FF2B5EF4-FFF2-40B4-BE49-F238E27FC236}">
                <a16:creationId xmlns:a16="http://schemas.microsoft.com/office/drawing/2014/main" id="{CAACBBFE-254A-B044-AE68-B35E6670DE17}"/>
              </a:ext>
            </a:extLst>
          </p:cNvPr>
          <p:cNvPicPr>
            <a:picLocks noChangeAspect="1"/>
          </p:cNvPicPr>
          <p:nvPr/>
        </p:nvPicPr>
        <p:blipFill>
          <a:blip r:embed="rId2"/>
          <a:stretch>
            <a:fillRect/>
          </a:stretch>
        </p:blipFill>
        <p:spPr>
          <a:xfrm flipH="1">
            <a:off x="2165791" y="2962410"/>
            <a:ext cx="637128" cy="581847"/>
          </a:xfrm>
          <a:prstGeom prst="rect">
            <a:avLst/>
          </a:prstGeom>
        </p:spPr>
      </p:pic>
      <p:pic>
        <p:nvPicPr>
          <p:cNvPr id="90" name="Afbeelding 89">
            <a:extLst>
              <a:ext uri="{FF2B5EF4-FFF2-40B4-BE49-F238E27FC236}">
                <a16:creationId xmlns:a16="http://schemas.microsoft.com/office/drawing/2014/main" id="{5A801F9F-3116-8946-88C6-4B113085ECA1}"/>
              </a:ext>
            </a:extLst>
          </p:cNvPr>
          <p:cNvPicPr>
            <a:picLocks noChangeAspect="1"/>
          </p:cNvPicPr>
          <p:nvPr/>
        </p:nvPicPr>
        <p:blipFill>
          <a:blip r:embed="rId3"/>
          <a:stretch>
            <a:fillRect/>
          </a:stretch>
        </p:blipFill>
        <p:spPr>
          <a:xfrm>
            <a:off x="5521521" y="2478455"/>
            <a:ext cx="648000" cy="648000"/>
          </a:xfrm>
          <a:prstGeom prst="rect">
            <a:avLst/>
          </a:prstGeom>
        </p:spPr>
      </p:pic>
      <p:pic>
        <p:nvPicPr>
          <p:cNvPr id="92" name="Afbeelding 91">
            <a:extLst>
              <a:ext uri="{FF2B5EF4-FFF2-40B4-BE49-F238E27FC236}">
                <a16:creationId xmlns:a16="http://schemas.microsoft.com/office/drawing/2014/main" id="{B39E1827-E42F-E34B-98FB-7A32B1599569}"/>
              </a:ext>
            </a:extLst>
          </p:cNvPr>
          <p:cNvPicPr>
            <a:picLocks noChangeAspect="1"/>
          </p:cNvPicPr>
          <p:nvPr/>
        </p:nvPicPr>
        <p:blipFill>
          <a:blip r:embed="rId4"/>
          <a:stretch>
            <a:fillRect/>
          </a:stretch>
        </p:blipFill>
        <p:spPr>
          <a:xfrm>
            <a:off x="9088751" y="2529084"/>
            <a:ext cx="540000" cy="540000"/>
          </a:xfrm>
          <a:prstGeom prst="rect">
            <a:avLst/>
          </a:prstGeom>
        </p:spPr>
      </p:pic>
      <p:pic>
        <p:nvPicPr>
          <p:cNvPr id="93" name="Afbeelding 92">
            <a:extLst>
              <a:ext uri="{FF2B5EF4-FFF2-40B4-BE49-F238E27FC236}">
                <a16:creationId xmlns:a16="http://schemas.microsoft.com/office/drawing/2014/main" id="{67840B9B-0EA0-BC48-A5E8-E246A90CA6AB}"/>
              </a:ext>
            </a:extLst>
          </p:cNvPr>
          <p:cNvPicPr>
            <a:picLocks noChangeAspect="1"/>
          </p:cNvPicPr>
          <p:nvPr/>
        </p:nvPicPr>
        <p:blipFill>
          <a:blip r:embed="rId5"/>
          <a:stretch>
            <a:fillRect/>
          </a:stretch>
        </p:blipFill>
        <p:spPr>
          <a:xfrm>
            <a:off x="6116663" y="4994546"/>
            <a:ext cx="806260" cy="806260"/>
          </a:xfrm>
          <a:prstGeom prst="rect">
            <a:avLst/>
          </a:prstGeom>
        </p:spPr>
      </p:pic>
      <p:sp>
        <p:nvSpPr>
          <p:cNvPr id="96" name="Hart 95">
            <a:extLst>
              <a:ext uri="{FF2B5EF4-FFF2-40B4-BE49-F238E27FC236}">
                <a16:creationId xmlns:a16="http://schemas.microsoft.com/office/drawing/2014/main" id="{8B981824-143C-E84F-87E2-2DD55DCD0687}"/>
              </a:ext>
            </a:extLst>
          </p:cNvPr>
          <p:cNvSpPr/>
          <p:nvPr/>
        </p:nvSpPr>
        <p:spPr>
          <a:xfrm>
            <a:off x="7613694" y="3391386"/>
            <a:ext cx="866899" cy="808437"/>
          </a:xfrm>
          <a:prstGeom prst="hear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108000" rIns="0" bIns="0" rtlCol="0" anchor="ctr"/>
          <a:lstStyle/>
          <a:p>
            <a:pPr algn="ctr"/>
            <a:r>
              <a:rPr lang="nl-NL" sz="1100" b="1" dirty="0">
                <a:solidFill>
                  <a:schemeClr val="tx1"/>
                </a:solidFill>
              </a:rPr>
              <a:t>basis pakket</a:t>
            </a:r>
          </a:p>
        </p:txBody>
      </p:sp>
      <p:sp>
        <p:nvSpPr>
          <p:cNvPr id="97" name="Rechthoek 96">
            <a:extLst>
              <a:ext uri="{FF2B5EF4-FFF2-40B4-BE49-F238E27FC236}">
                <a16:creationId xmlns:a16="http://schemas.microsoft.com/office/drawing/2014/main" id="{F7C452E0-397A-1D4A-A27D-6D3D5B003ED5}"/>
              </a:ext>
            </a:extLst>
          </p:cNvPr>
          <p:cNvSpPr/>
          <p:nvPr/>
        </p:nvSpPr>
        <p:spPr>
          <a:xfrm>
            <a:off x="7580610" y="5700787"/>
            <a:ext cx="3256983" cy="646331"/>
          </a:xfrm>
          <a:prstGeom prst="rect">
            <a:avLst/>
          </a:prstGeom>
        </p:spPr>
        <p:txBody>
          <a:bodyPr wrap="square">
            <a:spAutoFit/>
          </a:bodyPr>
          <a:lstStyle/>
          <a:p>
            <a:r>
              <a:rPr lang="nl-NL" dirty="0">
                <a:solidFill>
                  <a:srgbClr val="000000"/>
                </a:solidFill>
                <a:latin typeface="Aptos"/>
              </a:rPr>
              <a:t>Is het haalbaar, dan kijken we hoe we dit gaan realiseren.</a:t>
            </a:r>
            <a:endParaRPr lang="nl-NL" dirty="0"/>
          </a:p>
        </p:txBody>
      </p:sp>
      <p:pic>
        <p:nvPicPr>
          <p:cNvPr id="98" name="Afbeelding 97">
            <a:extLst>
              <a:ext uri="{FF2B5EF4-FFF2-40B4-BE49-F238E27FC236}">
                <a16:creationId xmlns:a16="http://schemas.microsoft.com/office/drawing/2014/main" id="{654CC038-AD69-E947-8BE6-C3C71648F8CF}"/>
              </a:ext>
            </a:extLst>
          </p:cNvPr>
          <p:cNvPicPr>
            <a:picLocks noChangeAspect="1"/>
          </p:cNvPicPr>
          <p:nvPr/>
        </p:nvPicPr>
        <p:blipFill>
          <a:blip r:embed="rId6"/>
          <a:stretch>
            <a:fillRect/>
          </a:stretch>
        </p:blipFill>
        <p:spPr>
          <a:xfrm>
            <a:off x="7588226" y="3364728"/>
            <a:ext cx="917834" cy="917834"/>
          </a:xfrm>
          <a:prstGeom prst="rect">
            <a:avLst/>
          </a:prstGeom>
        </p:spPr>
      </p:pic>
    </p:spTree>
    <p:extLst>
      <p:ext uri="{BB962C8B-B14F-4D97-AF65-F5344CB8AC3E}">
        <p14:creationId xmlns:p14="http://schemas.microsoft.com/office/powerpoint/2010/main" val="155098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1BD2418-C5E4-954D-AA19-F912F3E15E5C}"/>
              </a:ext>
            </a:extLst>
          </p:cNvPr>
          <p:cNvSpPr>
            <a:spLocks noGrp="1"/>
          </p:cNvSpPr>
          <p:nvPr>
            <p:ph idx="1"/>
          </p:nvPr>
        </p:nvSpPr>
        <p:spPr>
          <a:xfrm>
            <a:off x="838200" y="2090057"/>
            <a:ext cx="10515600" cy="4086906"/>
          </a:xfrm>
        </p:spPr>
        <p:txBody>
          <a:bodyPr>
            <a:normAutofit/>
          </a:bodyPr>
          <a:lstStyle/>
          <a:p>
            <a:pPr>
              <a:spcAft>
                <a:spcPts val="2400"/>
              </a:spcAft>
            </a:pPr>
            <a:r>
              <a:rPr lang="nl-NL" dirty="0"/>
              <a:t>Basispakket met – waar mogelijk – goedkope collectieve inkoop</a:t>
            </a:r>
          </a:p>
          <a:p>
            <a:pPr>
              <a:spcAft>
                <a:spcPts val="2400"/>
              </a:spcAft>
            </a:pPr>
            <a:r>
              <a:rPr lang="nl-NL" dirty="0"/>
              <a:t>Samenwerken voor minder complexe vergunningsaanvragen en subsidiemogelijkheden</a:t>
            </a:r>
          </a:p>
          <a:p>
            <a:pPr>
              <a:spcAft>
                <a:spcPts val="2400"/>
              </a:spcAft>
            </a:pPr>
            <a:r>
              <a:rPr lang="nl-NL" dirty="0"/>
              <a:t>Meebeslissen over collectieve warmteoplossing!</a:t>
            </a:r>
          </a:p>
          <a:p>
            <a:pPr>
              <a:spcAft>
                <a:spcPts val="2400"/>
              </a:spcAft>
            </a:pPr>
            <a:r>
              <a:rPr lang="nl-NL" dirty="0"/>
              <a:t>Inschrijfgeld is €25</a:t>
            </a:r>
          </a:p>
        </p:txBody>
      </p:sp>
      <p:sp>
        <p:nvSpPr>
          <p:cNvPr id="7" name="Titel 1">
            <a:extLst>
              <a:ext uri="{FF2B5EF4-FFF2-40B4-BE49-F238E27FC236}">
                <a16:creationId xmlns:a16="http://schemas.microsoft.com/office/drawing/2014/main" id="{1DD302D9-ACC3-5C4A-AB4C-26F13A98A9DF}"/>
              </a:ext>
            </a:extLst>
          </p:cNvPr>
          <p:cNvSpPr>
            <a:spLocks noGrp="1"/>
          </p:cNvSpPr>
          <p:nvPr>
            <p:ph type="title"/>
          </p:nvPr>
        </p:nvSpPr>
        <p:spPr>
          <a:xfrm>
            <a:off x="744319" y="925171"/>
            <a:ext cx="10609481" cy="540000"/>
          </a:xfrm>
        </p:spPr>
        <p:txBody>
          <a:bodyPr>
            <a:normAutofit fontScale="90000"/>
          </a:bodyPr>
          <a:lstStyle/>
          <a:p>
            <a:r>
              <a:rPr lang="nl-NL" dirty="0">
                <a:latin typeface="+mn-lt"/>
              </a:rPr>
              <a:t>Lid worden van ‘De Duurzame Driehoek’!</a:t>
            </a:r>
          </a:p>
        </p:txBody>
      </p:sp>
    </p:spTree>
    <p:extLst>
      <p:ext uri="{BB962C8B-B14F-4D97-AF65-F5344CB8AC3E}">
        <p14:creationId xmlns:p14="http://schemas.microsoft.com/office/powerpoint/2010/main" val="2256671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7BBB68-6ADB-9D4F-9A82-87399D845CD6}"/>
              </a:ext>
            </a:extLst>
          </p:cNvPr>
          <p:cNvSpPr>
            <a:spLocks noGrp="1"/>
          </p:cNvSpPr>
          <p:nvPr>
            <p:ph type="ctrTitle"/>
          </p:nvPr>
        </p:nvSpPr>
        <p:spPr/>
        <p:txBody>
          <a:bodyPr/>
          <a:lstStyle/>
          <a:p>
            <a:r>
              <a:rPr lang="nl-NL" dirty="0"/>
              <a:t>Reactie van Energiek Leiden</a:t>
            </a:r>
          </a:p>
        </p:txBody>
      </p:sp>
      <p:sp>
        <p:nvSpPr>
          <p:cNvPr id="3" name="Ondertitel 2">
            <a:extLst>
              <a:ext uri="{FF2B5EF4-FFF2-40B4-BE49-F238E27FC236}">
                <a16:creationId xmlns:a16="http://schemas.microsoft.com/office/drawing/2014/main" id="{56FB20B0-604F-8541-A387-3E49BB58E029}"/>
              </a:ext>
            </a:extLst>
          </p:cNvPr>
          <p:cNvSpPr>
            <a:spLocks noGrp="1"/>
          </p:cNvSpPr>
          <p:nvPr>
            <p:ph type="subTitle" idx="1"/>
          </p:nvPr>
        </p:nvSpPr>
        <p:spPr/>
        <p:txBody>
          <a:bodyPr/>
          <a:lstStyle/>
          <a:p>
            <a:r>
              <a:rPr lang="nl-NL" dirty="0"/>
              <a:t>Welkom Tjitske Veldkamp</a:t>
            </a:r>
          </a:p>
        </p:txBody>
      </p:sp>
    </p:spTree>
    <p:extLst>
      <p:ext uri="{BB962C8B-B14F-4D97-AF65-F5344CB8AC3E}">
        <p14:creationId xmlns:p14="http://schemas.microsoft.com/office/powerpoint/2010/main" val="3036511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7BBB68-6ADB-9D4F-9A82-87399D845CD6}"/>
              </a:ext>
            </a:extLst>
          </p:cNvPr>
          <p:cNvSpPr>
            <a:spLocks noGrp="1"/>
          </p:cNvSpPr>
          <p:nvPr>
            <p:ph type="ctrTitle"/>
          </p:nvPr>
        </p:nvSpPr>
        <p:spPr/>
        <p:txBody>
          <a:bodyPr/>
          <a:lstStyle/>
          <a:p>
            <a:r>
              <a:rPr lang="nl-NL" dirty="0"/>
              <a:t>Het advies tot zover</a:t>
            </a:r>
          </a:p>
        </p:txBody>
      </p:sp>
      <p:sp>
        <p:nvSpPr>
          <p:cNvPr id="3" name="Ondertitel 2">
            <a:extLst>
              <a:ext uri="{FF2B5EF4-FFF2-40B4-BE49-F238E27FC236}">
                <a16:creationId xmlns:a16="http://schemas.microsoft.com/office/drawing/2014/main" id="{56FB20B0-604F-8541-A387-3E49BB58E029}"/>
              </a:ext>
            </a:extLst>
          </p:cNvPr>
          <p:cNvSpPr>
            <a:spLocks noGrp="1"/>
          </p:cNvSpPr>
          <p:nvPr>
            <p:ph type="subTitle" idx="1"/>
          </p:nvPr>
        </p:nvSpPr>
        <p:spPr/>
        <p:txBody>
          <a:bodyPr/>
          <a:lstStyle/>
          <a:p>
            <a:r>
              <a:rPr lang="nl-NL" dirty="0">
                <a:solidFill>
                  <a:srgbClr val="FF0000"/>
                </a:solidFill>
              </a:rPr>
              <a:t>Isolatie en ventilatie</a:t>
            </a:r>
          </a:p>
          <a:p>
            <a:r>
              <a:rPr lang="nl-NL" sz="1800" dirty="0"/>
              <a:t>Korte termijn effect: snelle verbetering</a:t>
            </a:r>
          </a:p>
          <a:p>
            <a:r>
              <a:rPr lang="nl-NL" sz="1800" dirty="0"/>
              <a:t>Lange termijn effect: klaar voor de volgende stap: collectieve voorziening</a:t>
            </a:r>
          </a:p>
        </p:txBody>
      </p:sp>
    </p:spTree>
    <p:extLst>
      <p:ext uri="{BB962C8B-B14F-4D97-AF65-F5344CB8AC3E}">
        <p14:creationId xmlns:p14="http://schemas.microsoft.com/office/powerpoint/2010/main" val="924552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7D761-329C-A86B-7C10-8832BB07CDE6}"/>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E9BCC699-8AF0-9FBF-E6EA-8B9CEF5B02ED}"/>
              </a:ext>
            </a:extLst>
          </p:cNvPr>
          <p:cNvSpPr txBox="1"/>
          <p:nvPr/>
        </p:nvSpPr>
        <p:spPr>
          <a:xfrm>
            <a:off x="694704" y="825333"/>
            <a:ext cx="9090564" cy="2369880"/>
          </a:xfrm>
          <a:prstGeom prst="rect">
            <a:avLst/>
          </a:prstGeom>
          <a:noFill/>
        </p:spPr>
        <p:txBody>
          <a:bodyPr wrap="square">
            <a:spAutoFit/>
          </a:bodyPr>
          <a:lstStyle/>
          <a:p>
            <a:r>
              <a:rPr lang="nl-NL" sz="2800" dirty="0"/>
              <a:t>Wat weten we nu al wel 2:</a:t>
            </a:r>
          </a:p>
          <a:p>
            <a:endParaRPr lang="nl-NL" sz="2400" dirty="0"/>
          </a:p>
          <a:p>
            <a:r>
              <a:rPr lang="nl-NL" sz="2400" dirty="0"/>
              <a:t>Isolatie realiseren individuele woningen heeft flinke invloed op vervolg</a:t>
            </a:r>
          </a:p>
          <a:p>
            <a:r>
              <a:rPr lang="nl-NL" sz="2400" dirty="0"/>
              <a:t>     </a:t>
            </a:r>
          </a:p>
          <a:p>
            <a:r>
              <a:rPr lang="nl-NL" sz="2400" dirty="0"/>
              <a:t>     -&gt; </a:t>
            </a:r>
            <a:r>
              <a:rPr lang="nl-NL" sz="2400"/>
              <a:t>Isolatiemaatregelen nu =</a:t>
            </a:r>
            <a:endParaRPr lang="nl-NL" sz="2400" dirty="0"/>
          </a:p>
          <a:p>
            <a:r>
              <a:rPr lang="nl-NL" sz="2400" dirty="0"/>
              <a:t>     -&gt; lichtere (goedkopere) collectieve warmte/koeltevoorziening straks</a:t>
            </a:r>
          </a:p>
        </p:txBody>
      </p:sp>
      <p:pic>
        <p:nvPicPr>
          <p:cNvPr id="2" name="Afbeelding 1" descr="Afbeelding met tekst, lijn, Lettertype, Rechthoek&#10;&#10;Door AI gegenereerde inhoud is mogelijk onjuist.">
            <a:extLst>
              <a:ext uri="{FF2B5EF4-FFF2-40B4-BE49-F238E27FC236}">
                <a16:creationId xmlns:a16="http://schemas.microsoft.com/office/drawing/2014/main" id="{307366DA-3633-ABC0-BF46-D016BCDF305B}"/>
              </a:ext>
            </a:extLst>
          </p:cNvPr>
          <p:cNvPicPr>
            <a:picLocks noChangeAspect="1"/>
          </p:cNvPicPr>
          <p:nvPr/>
        </p:nvPicPr>
        <p:blipFill>
          <a:blip r:embed="rId3"/>
          <a:stretch>
            <a:fillRect/>
          </a:stretch>
        </p:blipFill>
        <p:spPr>
          <a:xfrm>
            <a:off x="694704" y="4294798"/>
            <a:ext cx="4170692" cy="1085231"/>
          </a:xfrm>
          <a:prstGeom prst="rect">
            <a:avLst/>
          </a:prstGeom>
        </p:spPr>
      </p:pic>
      <p:pic>
        <p:nvPicPr>
          <p:cNvPr id="4" name="Afbeelding 3">
            <a:extLst>
              <a:ext uri="{FF2B5EF4-FFF2-40B4-BE49-F238E27FC236}">
                <a16:creationId xmlns:a16="http://schemas.microsoft.com/office/drawing/2014/main" id="{52AC0DF7-AE19-C720-5D6B-AEE047859EF2}"/>
              </a:ext>
            </a:extLst>
          </p:cNvPr>
          <p:cNvPicPr>
            <a:picLocks noChangeAspect="1"/>
          </p:cNvPicPr>
          <p:nvPr/>
        </p:nvPicPr>
        <p:blipFill>
          <a:blip r:embed="rId4"/>
          <a:stretch>
            <a:fillRect/>
          </a:stretch>
        </p:blipFill>
        <p:spPr>
          <a:xfrm>
            <a:off x="6211824" y="3662788"/>
            <a:ext cx="4477512" cy="3150009"/>
          </a:xfrm>
          <a:prstGeom prst="rect">
            <a:avLst/>
          </a:prstGeom>
        </p:spPr>
      </p:pic>
    </p:spTree>
    <p:extLst>
      <p:ext uri="{BB962C8B-B14F-4D97-AF65-F5344CB8AC3E}">
        <p14:creationId xmlns:p14="http://schemas.microsoft.com/office/powerpoint/2010/main" val="751507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8BF0F-8BB5-16BD-FD19-F2D199F2C9AA}"/>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DE4A6C17-F838-F6CA-5B67-0F45B2C23E1B}"/>
              </a:ext>
            </a:extLst>
          </p:cNvPr>
          <p:cNvSpPr txBox="1"/>
          <p:nvPr/>
        </p:nvSpPr>
        <p:spPr>
          <a:xfrm>
            <a:off x="694703" y="825333"/>
            <a:ext cx="11063187" cy="5324535"/>
          </a:xfrm>
          <a:prstGeom prst="rect">
            <a:avLst/>
          </a:prstGeom>
          <a:noFill/>
        </p:spPr>
        <p:txBody>
          <a:bodyPr wrap="square">
            <a:spAutoFit/>
          </a:bodyPr>
          <a:lstStyle/>
          <a:p>
            <a:r>
              <a:rPr lang="nl-NL" sz="2800" dirty="0"/>
              <a:t>Wat weten we nu al wel :</a:t>
            </a:r>
          </a:p>
          <a:p>
            <a:endParaRPr lang="nl-NL" sz="2400" dirty="0"/>
          </a:p>
          <a:p>
            <a:r>
              <a:rPr lang="nl-NL" sz="2400" dirty="0"/>
              <a:t>Verdere isolatie realiseren in de individuele woningen is dus wenselijk</a:t>
            </a:r>
          </a:p>
          <a:p>
            <a:endParaRPr lang="nl-NL" sz="2400" dirty="0"/>
          </a:p>
          <a:p>
            <a:r>
              <a:rPr lang="nl-NL" sz="2400" dirty="0"/>
              <a:t>Meeste warmteverlies zit in de delen van de woning in verbinding met de buitenlucht:</a:t>
            </a:r>
          </a:p>
          <a:p>
            <a:endParaRPr lang="nl-NL" sz="2400" dirty="0"/>
          </a:p>
          <a:p>
            <a:pPr marL="342900" indent="-342900">
              <a:buFontTx/>
              <a:buChar char="-"/>
            </a:pPr>
            <a:r>
              <a:rPr lang="nl-NL" sz="2400" dirty="0"/>
              <a:t>Dak</a:t>
            </a:r>
          </a:p>
          <a:p>
            <a:pPr marL="342900" indent="-342900">
              <a:buFontTx/>
              <a:buChar char="-"/>
            </a:pPr>
            <a:r>
              <a:rPr lang="nl-NL" sz="2400" dirty="0"/>
              <a:t>Spouwmuur</a:t>
            </a:r>
          </a:p>
          <a:p>
            <a:pPr marL="342900" indent="-342900">
              <a:buFontTx/>
              <a:buChar char="-"/>
            </a:pPr>
            <a:r>
              <a:rPr lang="nl-NL" sz="2400" dirty="0"/>
              <a:t>Ramen</a:t>
            </a:r>
          </a:p>
          <a:p>
            <a:pPr marL="342900" indent="-342900">
              <a:buFontTx/>
              <a:buChar char="-"/>
            </a:pPr>
            <a:r>
              <a:rPr lang="nl-NL" sz="2400" dirty="0"/>
              <a:t>Vloer</a:t>
            </a:r>
          </a:p>
          <a:p>
            <a:pPr marL="342900" indent="-342900">
              <a:buFontTx/>
              <a:buChar char="-"/>
            </a:pPr>
            <a:endParaRPr lang="nl-NL" sz="2400" dirty="0"/>
          </a:p>
          <a:p>
            <a:pPr marL="342900" indent="-342900">
              <a:buFontTx/>
              <a:buChar char="-"/>
            </a:pPr>
            <a:endParaRPr lang="nl-NL" sz="2400" dirty="0"/>
          </a:p>
          <a:p>
            <a:r>
              <a:rPr lang="nl-NL" sz="2400" dirty="0"/>
              <a:t>Voor de wat langere termijn dus prioriteit!</a:t>
            </a:r>
          </a:p>
          <a:p>
            <a:r>
              <a:rPr lang="nl-NL" sz="2400" dirty="0"/>
              <a:t>     </a:t>
            </a:r>
          </a:p>
        </p:txBody>
      </p:sp>
    </p:spTree>
    <p:extLst>
      <p:ext uri="{BB962C8B-B14F-4D97-AF65-F5344CB8AC3E}">
        <p14:creationId xmlns:p14="http://schemas.microsoft.com/office/powerpoint/2010/main" val="623435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CFAE5-83E4-3D76-3334-287AFD5D936D}"/>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04DCD621-35EE-00F8-4350-96D673EE8277}"/>
              </a:ext>
            </a:extLst>
          </p:cNvPr>
          <p:cNvSpPr txBox="1"/>
          <p:nvPr/>
        </p:nvSpPr>
        <p:spPr>
          <a:xfrm>
            <a:off x="694703" y="825333"/>
            <a:ext cx="11063187" cy="4955203"/>
          </a:xfrm>
          <a:prstGeom prst="rect">
            <a:avLst/>
          </a:prstGeom>
          <a:noFill/>
        </p:spPr>
        <p:txBody>
          <a:bodyPr wrap="square">
            <a:spAutoFit/>
          </a:bodyPr>
          <a:lstStyle/>
          <a:p>
            <a:r>
              <a:rPr lang="nl-NL" sz="2800" dirty="0"/>
              <a:t>Wat weten we nu al wel :</a:t>
            </a:r>
          </a:p>
          <a:p>
            <a:endParaRPr lang="nl-NL" sz="2400" dirty="0"/>
          </a:p>
          <a:p>
            <a:r>
              <a:rPr lang="nl-NL" sz="2400" dirty="0"/>
              <a:t>In elk huis de situatie anders: Dus per woning kijken wat de beste volgende stap is.</a:t>
            </a:r>
          </a:p>
          <a:p>
            <a:endParaRPr lang="nl-NL" sz="2400" dirty="0"/>
          </a:p>
          <a:p>
            <a:r>
              <a:rPr lang="nl-NL" sz="2400" dirty="0"/>
              <a:t>Voorbeeld:</a:t>
            </a:r>
          </a:p>
          <a:p>
            <a:endParaRPr lang="nl-NL" sz="2400" dirty="0"/>
          </a:p>
          <a:p>
            <a:pPr marL="342900" indent="-342900">
              <a:buFontTx/>
              <a:buChar char="-"/>
            </a:pPr>
            <a:r>
              <a:rPr lang="nl-NL" sz="2400" dirty="0"/>
              <a:t>Dak</a:t>
            </a:r>
          </a:p>
          <a:p>
            <a:r>
              <a:rPr lang="nl-NL" sz="2400" dirty="0"/>
              <a:t>	wordt het deel onder de kap alleen als zolder gebruikt, </a:t>
            </a:r>
          </a:p>
          <a:p>
            <a:r>
              <a:rPr lang="nl-NL" sz="2400" dirty="0"/>
              <a:t>	dan is vlieringvloer isolatie voldoende</a:t>
            </a:r>
          </a:p>
          <a:p>
            <a:endParaRPr lang="nl-NL" sz="2400" dirty="0"/>
          </a:p>
          <a:p>
            <a:r>
              <a:rPr lang="nl-NL" sz="2400" dirty="0"/>
              <a:t>	wordt het deel onder de kap gebruikt als woongedeelte (zoals slaapkamer), </a:t>
            </a:r>
          </a:p>
          <a:p>
            <a:r>
              <a:rPr lang="nl-NL" sz="2400" dirty="0"/>
              <a:t>	dan is isolatie van de hele kap beter.  </a:t>
            </a:r>
          </a:p>
          <a:p>
            <a:r>
              <a:rPr lang="nl-NL" sz="2400" dirty="0"/>
              <a:t>     </a:t>
            </a:r>
          </a:p>
        </p:txBody>
      </p:sp>
    </p:spTree>
    <p:extLst>
      <p:ext uri="{BB962C8B-B14F-4D97-AF65-F5344CB8AC3E}">
        <p14:creationId xmlns:p14="http://schemas.microsoft.com/office/powerpoint/2010/main" val="1539343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B217E-E83B-39DC-1402-6D32712CB89B}"/>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F2223B03-C77A-F94A-ABEF-5944B1265E75}"/>
              </a:ext>
            </a:extLst>
          </p:cNvPr>
          <p:cNvSpPr txBox="1"/>
          <p:nvPr/>
        </p:nvSpPr>
        <p:spPr>
          <a:xfrm>
            <a:off x="694703" y="825333"/>
            <a:ext cx="11063187" cy="3108543"/>
          </a:xfrm>
          <a:prstGeom prst="rect">
            <a:avLst/>
          </a:prstGeom>
          <a:noFill/>
        </p:spPr>
        <p:txBody>
          <a:bodyPr wrap="square">
            <a:spAutoFit/>
          </a:bodyPr>
          <a:lstStyle/>
          <a:p>
            <a:r>
              <a:rPr lang="nl-NL" sz="2800" dirty="0"/>
              <a:t>Wat weten we nu al wel :</a:t>
            </a:r>
          </a:p>
          <a:p>
            <a:endParaRPr lang="nl-NL" sz="2400" dirty="0"/>
          </a:p>
          <a:p>
            <a:r>
              <a:rPr lang="nl-NL" sz="2400" dirty="0"/>
              <a:t>Voor deze duurdere ingrepen kunnen we wel dingen samen doen:</a:t>
            </a:r>
          </a:p>
          <a:p>
            <a:pPr marL="342900" indent="-342900">
              <a:buFontTx/>
              <a:buChar char="-"/>
            </a:pPr>
            <a:r>
              <a:rPr lang="nl-NL" sz="2400" dirty="0" err="1"/>
              <a:t>Vergunning-aanvragen</a:t>
            </a:r>
            <a:endParaRPr lang="nl-NL" sz="2400" dirty="0"/>
          </a:p>
          <a:p>
            <a:pPr marL="342900" indent="-342900">
              <a:buFontTx/>
              <a:buChar char="-"/>
            </a:pPr>
            <a:r>
              <a:rPr lang="nl-NL" sz="2400" dirty="0" err="1"/>
              <a:t>Subsidie-aanvragen</a:t>
            </a:r>
            <a:endParaRPr lang="nl-NL" sz="2400" dirty="0"/>
          </a:p>
          <a:p>
            <a:pPr marL="342900" indent="-342900">
              <a:buFontTx/>
              <a:buChar char="-"/>
            </a:pPr>
            <a:r>
              <a:rPr lang="nl-NL" sz="2400" dirty="0"/>
              <a:t>inkoop</a:t>
            </a:r>
          </a:p>
          <a:p>
            <a:pPr marL="342900" indent="-342900">
              <a:buFontTx/>
              <a:buChar char="-"/>
            </a:pPr>
            <a:endParaRPr lang="nl-NL" sz="2400" dirty="0"/>
          </a:p>
          <a:p>
            <a:r>
              <a:rPr lang="nl-NL" sz="2400" dirty="0"/>
              <a:t>Vooral via de vereniging organiseren..</a:t>
            </a:r>
          </a:p>
        </p:txBody>
      </p:sp>
    </p:spTree>
    <p:extLst>
      <p:ext uri="{BB962C8B-B14F-4D97-AF65-F5344CB8AC3E}">
        <p14:creationId xmlns:p14="http://schemas.microsoft.com/office/powerpoint/2010/main" val="3310345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33495-A7E9-18C0-2D66-A5FC032154E1}"/>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10C524DD-345C-8309-F4E2-A0E36509172F}"/>
              </a:ext>
            </a:extLst>
          </p:cNvPr>
          <p:cNvSpPr txBox="1"/>
          <p:nvPr/>
        </p:nvSpPr>
        <p:spPr>
          <a:xfrm>
            <a:off x="694703" y="825333"/>
            <a:ext cx="11063187" cy="3477875"/>
          </a:xfrm>
          <a:prstGeom prst="rect">
            <a:avLst/>
          </a:prstGeom>
          <a:noFill/>
        </p:spPr>
        <p:txBody>
          <a:bodyPr wrap="square">
            <a:spAutoFit/>
          </a:bodyPr>
          <a:lstStyle/>
          <a:p>
            <a:r>
              <a:rPr lang="nl-NL" sz="2800" dirty="0"/>
              <a:t>Wat weten we nu al wel :</a:t>
            </a:r>
          </a:p>
          <a:p>
            <a:endParaRPr lang="nl-NL" sz="2400" dirty="0"/>
          </a:p>
          <a:p>
            <a:r>
              <a:rPr lang="nl-NL" sz="2400" dirty="0"/>
              <a:t>Voor deze duurdere ingrepen kunnen we wel dingen samen doen:</a:t>
            </a:r>
          </a:p>
          <a:p>
            <a:pPr marL="342900" indent="-342900">
              <a:buFontTx/>
              <a:buChar char="-"/>
            </a:pPr>
            <a:r>
              <a:rPr lang="nl-NL" sz="2400" dirty="0" err="1"/>
              <a:t>Vergunning-aanvragen</a:t>
            </a:r>
            <a:endParaRPr lang="nl-NL" sz="2400" dirty="0"/>
          </a:p>
          <a:p>
            <a:pPr marL="342900" indent="-342900">
              <a:buFontTx/>
              <a:buChar char="-"/>
            </a:pPr>
            <a:r>
              <a:rPr lang="nl-NL" sz="2400" dirty="0" err="1"/>
              <a:t>Subsidie-aanvragen</a:t>
            </a:r>
            <a:endParaRPr lang="nl-NL" sz="2400" dirty="0"/>
          </a:p>
          <a:p>
            <a:pPr marL="342900" indent="-342900">
              <a:buFontTx/>
              <a:buChar char="-"/>
            </a:pPr>
            <a:r>
              <a:rPr lang="nl-NL" sz="2400" dirty="0"/>
              <a:t>inkoop</a:t>
            </a:r>
          </a:p>
          <a:p>
            <a:pPr marL="342900" indent="-342900">
              <a:buFontTx/>
              <a:buChar char="-"/>
            </a:pPr>
            <a:endParaRPr lang="nl-NL" sz="2400" dirty="0"/>
          </a:p>
          <a:p>
            <a:r>
              <a:rPr lang="nl-NL" sz="2400" dirty="0"/>
              <a:t>Wat we zelf kunnen doen is het dichten van kieren.</a:t>
            </a:r>
          </a:p>
          <a:p>
            <a:r>
              <a:rPr lang="nl-NL" sz="2400" dirty="0"/>
              <a:t>En een aantal </a:t>
            </a:r>
            <a:r>
              <a:rPr lang="nl-NL" sz="2400" dirty="0" err="1"/>
              <a:t>quick</a:t>
            </a:r>
            <a:r>
              <a:rPr lang="nl-NL" sz="2400" dirty="0"/>
              <a:t> </a:t>
            </a:r>
            <a:r>
              <a:rPr lang="nl-NL" sz="2400" dirty="0" err="1"/>
              <a:t>wins</a:t>
            </a:r>
            <a:endParaRPr lang="nl-NL" sz="2400" dirty="0"/>
          </a:p>
        </p:txBody>
      </p:sp>
      <p:pic>
        <p:nvPicPr>
          <p:cNvPr id="4" name="Afbeelding 3">
            <a:extLst>
              <a:ext uri="{FF2B5EF4-FFF2-40B4-BE49-F238E27FC236}">
                <a16:creationId xmlns:a16="http://schemas.microsoft.com/office/drawing/2014/main" id="{85D378DB-BA41-6DE7-5DF0-CAD961ACF023}"/>
              </a:ext>
            </a:extLst>
          </p:cNvPr>
          <p:cNvPicPr>
            <a:picLocks noChangeAspect="1"/>
          </p:cNvPicPr>
          <p:nvPr/>
        </p:nvPicPr>
        <p:blipFill>
          <a:blip r:embed="rId3"/>
          <a:stretch>
            <a:fillRect/>
          </a:stretch>
        </p:blipFill>
        <p:spPr>
          <a:xfrm>
            <a:off x="7823142" y="2894082"/>
            <a:ext cx="4080555" cy="3802335"/>
          </a:xfrm>
          <a:prstGeom prst="rect">
            <a:avLst/>
          </a:prstGeom>
        </p:spPr>
      </p:pic>
    </p:spTree>
    <p:extLst>
      <p:ext uri="{BB962C8B-B14F-4D97-AF65-F5344CB8AC3E}">
        <p14:creationId xmlns:p14="http://schemas.microsoft.com/office/powerpoint/2010/main" val="2142229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41108-4C2E-4643-CEAD-1DD00DA86EDA}"/>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5D4E7AD6-57FE-68A1-5D9C-4A10054470B9}"/>
              </a:ext>
            </a:extLst>
          </p:cNvPr>
          <p:cNvSpPr txBox="1"/>
          <p:nvPr/>
        </p:nvSpPr>
        <p:spPr>
          <a:xfrm>
            <a:off x="694703" y="825333"/>
            <a:ext cx="11312569" cy="1938992"/>
          </a:xfrm>
          <a:prstGeom prst="rect">
            <a:avLst/>
          </a:prstGeom>
          <a:noFill/>
        </p:spPr>
        <p:txBody>
          <a:bodyPr wrap="square">
            <a:spAutoFit/>
          </a:bodyPr>
          <a:lstStyle/>
          <a:p>
            <a:r>
              <a:rPr lang="nl-NL" sz="2400" dirty="0"/>
              <a:t>Op die manier kunnen we een gezamenlijk basisniveau bereiken om vervolgstap te maken</a:t>
            </a:r>
          </a:p>
          <a:p>
            <a:endParaRPr lang="nl-NL" sz="2400" dirty="0"/>
          </a:p>
          <a:p>
            <a:r>
              <a:rPr lang="nl-NL" sz="2400" dirty="0"/>
              <a:t>Onze eigen energie!</a:t>
            </a:r>
          </a:p>
          <a:p>
            <a:endParaRPr lang="nl-NL" sz="2400" dirty="0"/>
          </a:p>
          <a:p>
            <a:r>
              <a:rPr lang="nl-NL" sz="2400" dirty="0"/>
              <a:t>(als jullie dan willen….) </a:t>
            </a:r>
          </a:p>
        </p:txBody>
      </p:sp>
    </p:spTree>
    <p:extLst>
      <p:ext uri="{BB962C8B-B14F-4D97-AF65-F5344CB8AC3E}">
        <p14:creationId xmlns:p14="http://schemas.microsoft.com/office/powerpoint/2010/main" val="2717136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EE082-7D00-FDC1-A4DA-0813DFD85B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85F7D5-ED15-1E77-193F-1D54C590FE30}"/>
              </a:ext>
            </a:extLst>
          </p:cNvPr>
          <p:cNvSpPr>
            <a:spLocks noGrp="1"/>
          </p:cNvSpPr>
          <p:nvPr>
            <p:ph type="ctrTitle"/>
          </p:nvPr>
        </p:nvSpPr>
        <p:spPr>
          <a:xfrm>
            <a:off x="1523998" y="685284"/>
            <a:ext cx="9186811" cy="712001"/>
          </a:xfrm>
          <a:solidFill>
            <a:srgbClr val="CCFFCC"/>
          </a:solidFill>
        </p:spPr>
        <p:txBody>
          <a:bodyPr>
            <a:normAutofit/>
          </a:bodyPr>
          <a:lstStyle/>
          <a:p>
            <a:r>
              <a:rPr lang="nl-NL" sz="2800" dirty="0">
                <a:latin typeface="Franklin Gothic Medium" panose="020B0603020102020204" pitchFamily="34" charset="0"/>
              </a:rPr>
              <a:t>…wat kunnen we NU al samen doen? </a:t>
            </a:r>
          </a:p>
        </p:txBody>
      </p:sp>
      <p:sp>
        <p:nvSpPr>
          <p:cNvPr id="3" name="Ondertitel 2">
            <a:extLst>
              <a:ext uri="{FF2B5EF4-FFF2-40B4-BE49-F238E27FC236}">
                <a16:creationId xmlns:a16="http://schemas.microsoft.com/office/drawing/2014/main" id="{A6495E1A-186E-4DC7-BC02-07BB41A8C523}"/>
              </a:ext>
            </a:extLst>
          </p:cNvPr>
          <p:cNvSpPr>
            <a:spLocks noGrp="1"/>
          </p:cNvSpPr>
          <p:nvPr>
            <p:ph type="subTitle" idx="1"/>
          </p:nvPr>
        </p:nvSpPr>
        <p:spPr>
          <a:xfrm>
            <a:off x="1523998" y="2270586"/>
            <a:ext cx="9144001" cy="3595957"/>
          </a:xfrm>
        </p:spPr>
        <p:txBody>
          <a:bodyPr>
            <a:noAutofit/>
          </a:bodyPr>
          <a:lstStyle/>
          <a:p>
            <a:pPr algn="l"/>
            <a:endParaRPr lang="nl-NL" sz="2800" b="1" dirty="0">
              <a:solidFill>
                <a:srgbClr val="FF0000"/>
              </a:solidFill>
            </a:endParaRPr>
          </a:p>
          <a:p>
            <a:pPr algn="l"/>
            <a:endParaRPr lang="nl-NL" sz="2800" b="1" dirty="0">
              <a:solidFill>
                <a:srgbClr val="FF0000"/>
              </a:solidFill>
            </a:endParaRPr>
          </a:p>
          <a:p>
            <a:pPr algn="l"/>
            <a:endParaRPr lang="nl-NL" sz="2800" b="1" dirty="0">
              <a:solidFill>
                <a:srgbClr val="FF0000"/>
              </a:solidFill>
            </a:endParaRPr>
          </a:p>
        </p:txBody>
      </p:sp>
      <p:sp>
        <p:nvSpPr>
          <p:cNvPr id="8" name="Tekstvak 7">
            <a:extLst>
              <a:ext uri="{FF2B5EF4-FFF2-40B4-BE49-F238E27FC236}">
                <a16:creationId xmlns:a16="http://schemas.microsoft.com/office/drawing/2014/main" id="{B86B17BC-59AF-6874-3596-DD28890BF3DD}"/>
              </a:ext>
            </a:extLst>
          </p:cNvPr>
          <p:cNvSpPr txBox="1"/>
          <p:nvPr/>
        </p:nvSpPr>
        <p:spPr>
          <a:xfrm>
            <a:off x="1664413" y="1674688"/>
            <a:ext cx="8917970" cy="3539430"/>
          </a:xfrm>
          <a:prstGeom prst="rect">
            <a:avLst/>
          </a:prstGeom>
          <a:noFill/>
        </p:spPr>
        <p:txBody>
          <a:bodyPr wrap="square">
            <a:spAutoFit/>
          </a:bodyPr>
          <a:lstStyle/>
          <a:p>
            <a:r>
              <a:rPr lang="nl-NL" sz="2400" b="1" dirty="0">
                <a:effectLst/>
                <a:latin typeface="Calibri" panose="020F0502020204030204" pitchFamily="34" charset="0"/>
                <a:ea typeface="Calibri" panose="020F0502020204030204" pitchFamily="34" charset="0"/>
                <a:cs typeface="Times New Roman" panose="02020603050405020304" pitchFamily="18" charset="0"/>
              </a:rPr>
              <a:t>Maatregelen: </a:t>
            </a:r>
            <a:r>
              <a:rPr lang="nl-NL" sz="2400" i="1" dirty="0">
                <a:effectLst/>
                <a:latin typeface="Calibri" panose="020F0502020204030204" pitchFamily="34" charset="0"/>
                <a:ea typeface="Calibri" panose="020F0502020204030204" pitchFamily="34" charset="0"/>
                <a:cs typeface="Times New Roman" panose="02020603050405020304" pitchFamily="18" charset="0"/>
              </a:rPr>
              <a:t>beter isoleren, en zuiniger stoken</a:t>
            </a:r>
          </a:p>
          <a:p>
            <a:endParaRPr lang="nl-NL" sz="2400" b="1" dirty="0">
              <a:latin typeface="Calibri" panose="020F0502020204030204" pitchFamily="34" charset="0"/>
              <a:ea typeface="Calibri" panose="020F0502020204030204" pitchFamily="34" charset="0"/>
              <a:cs typeface="Times New Roman" panose="02020603050405020304" pitchFamily="18" charset="0"/>
            </a:endParaRPr>
          </a:p>
          <a:p>
            <a:r>
              <a:rPr lang="nl-NL" sz="2400" b="1" dirty="0">
                <a:effectLst/>
                <a:latin typeface="Calibri" panose="020F0502020204030204" pitchFamily="34" charset="0"/>
                <a:ea typeface="Calibri" panose="020F0502020204030204" pitchFamily="34" charset="0"/>
                <a:cs typeface="Times New Roman" panose="02020603050405020304" pitchFamily="18" charset="0"/>
              </a:rPr>
              <a:t>Nieuwe enquête: </a:t>
            </a:r>
            <a:r>
              <a:rPr lang="nl-NL" sz="2400" i="1" dirty="0">
                <a:effectLst/>
                <a:latin typeface="Calibri" panose="020F0502020204030204" pitchFamily="34" charset="0"/>
                <a:ea typeface="Calibri" panose="020F0502020204030204" pitchFamily="34" charset="0"/>
                <a:cs typeface="Times New Roman" panose="02020603050405020304" pitchFamily="18" charset="0"/>
              </a:rPr>
              <a:t>interesse onderzocht in:</a:t>
            </a:r>
          </a:p>
          <a:p>
            <a:endParaRPr lang="nl-NL" sz="24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buAutoNum type="arabicPeriod"/>
            </a:pPr>
            <a:r>
              <a:rPr lang="nl-NL"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Gluren bij de buren</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buAutoNum type="arabicPeriod"/>
            </a:pPr>
            <a:r>
              <a:rPr lang="nl-NL"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Collectieve inkoop</a:t>
            </a:r>
            <a:endParaRPr lang="nl-NL" sz="2400" dirty="0">
              <a:latin typeface="Calibri" panose="020F0502020204030204" pitchFamily="34" charset="0"/>
              <a:ea typeface="Calibri" panose="020F0502020204030204" pitchFamily="34" charset="0"/>
              <a:cs typeface="Times New Roman" panose="02020603050405020304" pitchFamily="18" charset="0"/>
            </a:endParaRPr>
          </a:p>
          <a:p>
            <a:pPr marL="514350" indent="-514350">
              <a:buAutoNum type="arabicPeriod"/>
            </a:pPr>
            <a:r>
              <a:rPr lang="nl-NL"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Samen vergunningaanvraag</a:t>
            </a:r>
            <a:endParaRPr lang="nl-NL" sz="2400" dirty="0">
              <a:latin typeface="Calibri" panose="020F0502020204030204" pitchFamily="34" charset="0"/>
              <a:ea typeface="Calibri" panose="020F0502020204030204" pitchFamily="34" charset="0"/>
              <a:cs typeface="Times New Roman" panose="02020603050405020304" pitchFamily="18" charset="0"/>
            </a:endParaRPr>
          </a:p>
          <a:p>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r>
              <a:rPr lang="nl-NL" sz="2400" dirty="0">
                <a:latin typeface="Calibri" panose="020F0502020204030204" pitchFamily="34" charset="0"/>
                <a:ea typeface="Calibri" panose="020F0502020204030204" pitchFamily="34" charset="0"/>
                <a:cs typeface="Times New Roman" panose="02020603050405020304" pitchFamily="18" charset="0"/>
              </a:rPr>
              <a:t>Nu 28 reacties. </a:t>
            </a:r>
            <a:r>
              <a:rPr lang="nl-NL" sz="24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Je kunt nog meedoen!</a:t>
            </a:r>
          </a:p>
        </p:txBody>
      </p:sp>
    </p:spTree>
    <p:extLst>
      <p:ext uri="{BB962C8B-B14F-4D97-AF65-F5344CB8AC3E}">
        <p14:creationId xmlns:p14="http://schemas.microsoft.com/office/powerpoint/2010/main" val="1606119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C6DA9-0993-28F9-6D75-503EDCC76C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5A0566-2282-84DB-BA00-4BFE575DE566}"/>
              </a:ext>
            </a:extLst>
          </p:cNvPr>
          <p:cNvSpPr>
            <a:spLocks noGrp="1"/>
          </p:cNvSpPr>
          <p:nvPr>
            <p:ph type="ctrTitle"/>
          </p:nvPr>
        </p:nvSpPr>
        <p:spPr>
          <a:xfrm>
            <a:off x="1523998" y="685284"/>
            <a:ext cx="9186811" cy="783920"/>
          </a:xfrm>
          <a:solidFill>
            <a:srgbClr val="CCFFCC"/>
          </a:solidFill>
        </p:spPr>
        <p:txBody>
          <a:bodyPr>
            <a:normAutofit/>
          </a:bodyPr>
          <a:lstStyle/>
          <a:p>
            <a:r>
              <a:rPr lang="nl-NL" sz="3200" dirty="0">
                <a:latin typeface="Franklin Gothic Medium" panose="020B0603020102020204" pitchFamily="34" charset="0"/>
              </a:rPr>
              <a:t>Bij welke </a:t>
            </a:r>
            <a:r>
              <a:rPr lang="nl-NL" sz="3200" u="sng" dirty="0">
                <a:latin typeface="Franklin Gothic Medium" panose="020B0603020102020204" pitchFamily="34" charset="0"/>
              </a:rPr>
              <a:t>isolatie-acties</a:t>
            </a:r>
            <a:r>
              <a:rPr lang="nl-NL" sz="3200" dirty="0">
                <a:latin typeface="Franklin Gothic Medium" panose="020B0603020102020204" pitchFamily="34" charset="0"/>
              </a:rPr>
              <a:t> samenwerken</a:t>
            </a:r>
            <a:r>
              <a:rPr lang="nl-NL" sz="4000" dirty="0">
                <a:latin typeface="Franklin Gothic Medium" panose="020B0603020102020204" pitchFamily="34" charset="0"/>
              </a:rPr>
              <a:t>? </a:t>
            </a:r>
          </a:p>
        </p:txBody>
      </p:sp>
      <p:sp>
        <p:nvSpPr>
          <p:cNvPr id="3" name="Ondertitel 2">
            <a:extLst>
              <a:ext uri="{FF2B5EF4-FFF2-40B4-BE49-F238E27FC236}">
                <a16:creationId xmlns:a16="http://schemas.microsoft.com/office/drawing/2014/main" id="{CE736FA0-5F62-E209-D48F-18E2740790B4}"/>
              </a:ext>
            </a:extLst>
          </p:cNvPr>
          <p:cNvSpPr>
            <a:spLocks noGrp="1"/>
          </p:cNvSpPr>
          <p:nvPr>
            <p:ph type="subTitle" idx="1"/>
          </p:nvPr>
        </p:nvSpPr>
        <p:spPr>
          <a:xfrm>
            <a:off x="1523998" y="2270586"/>
            <a:ext cx="9144001" cy="3595957"/>
          </a:xfrm>
        </p:spPr>
        <p:txBody>
          <a:bodyPr>
            <a:noAutofit/>
          </a:bodyPr>
          <a:lstStyle/>
          <a:p>
            <a:pPr algn="l"/>
            <a:endParaRPr lang="nl-NL" sz="2800" b="1" dirty="0">
              <a:solidFill>
                <a:srgbClr val="FF0000"/>
              </a:solidFill>
            </a:endParaRPr>
          </a:p>
          <a:p>
            <a:pPr algn="l"/>
            <a:endParaRPr lang="nl-NL" sz="2800" b="1" dirty="0">
              <a:solidFill>
                <a:srgbClr val="FF0000"/>
              </a:solidFill>
            </a:endParaRPr>
          </a:p>
          <a:p>
            <a:pPr algn="l"/>
            <a:endParaRPr lang="nl-NL" sz="2800" b="1" dirty="0">
              <a:solidFill>
                <a:srgbClr val="FF0000"/>
              </a:solidFill>
            </a:endParaRPr>
          </a:p>
        </p:txBody>
      </p:sp>
      <p:sp>
        <p:nvSpPr>
          <p:cNvPr id="8" name="Tekstvak 7">
            <a:extLst>
              <a:ext uri="{FF2B5EF4-FFF2-40B4-BE49-F238E27FC236}">
                <a16:creationId xmlns:a16="http://schemas.microsoft.com/office/drawing/2014/main" id="{31D66571-A33B-C199-913C-7525CF73B166}"/>
              </a:ext>
            </a:extLst>
          </p:cNvPr>
          <p:cNvSpPr txBox="1"/>
          <p:nvPr/>
        </p:nvSpPr>
        <p:spPr>
          <a:xfrm>
            <a:off x="9373744" y="1851400"/>
            <a:ext cx="2311437" cy="4321316"/>
          </a:xfrm>
          <a:prstGeom prst="rect">
            <a:avLst/>
          </a:prstGeom>
          <a:noFill/>
        </p:spPr>
        <p:txBody>
          <a:bodyPr wrap="square">
            <a:spAutoFit/>
          </a:bodyPr>
          <a:lstStyle/>
          <a:p>
            <a:endParaRPr lang="nl-NL" sz="2800" b="1"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7" name="Afbeelding 6">
            <a:extLst>
              <a:ext uri="{FF2B5EF4-FFF2-40B4-BE49-F238E27FC236}">
                <a16:creationId xmlns:a16="http://schemas.microsoft.com/office/drawing/2014/main" id="{0CFEF183-C237-83A8-8F39-8092C553231B}"/>
              </a:ext>
            </a:extLst>
          </p:cNvPr>
          <p:cNvPicPr>
            <a:picLocks noChangeAspect="1"/>
          </p:cNvPicPr>
          <p:nvPr/>
        </p:nvPicPr>
        <p:blipFill>
          <a:blip r:embed="rId3"/>
          <a:stretch>
            <a:fillRect/>
          </a:stretch>
        </p:blipFill>
        <p:spPr>
          <a:xfrm>
            <a:off x="2818256" y="1646407"/>
            <a:ext cx="6058746" cy="4639322"/>
          </a:xfrm>
          <a:prstGeom prst="rect">
            <a:avLst/>
          </a:prstGeom>
          <a:ln>
            <a:solidFill>
              <a:schemeClr val="bg1">
                <a:lumMod val="50000"/>
              </a:schemeClr>
            </a:solidFill>
          </a:ln>
        </p:spPr>
      </p:pic>
    </p:spTree>
    <p:extLst>
      <p:ext uri="{BB962C8B-B14F-4D97-AF65-F5344CB8AC3E}">
        <p14:creationId xmlns:p14="http://schemas.microsoft.com/office/powerpoint/2010/main" val="1219016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6D1FE-7CBC-BBC1-479C-6237D8089B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7F917A6-0EF8-AF26-B93C-E0A7B91A2FB7}"/>
              </a:ext>
            </a:extLst>
          </p:cNvPr>
          <p:cNvSpPr>
            <a:spLocks noGrp="1"/>
          </p:cNvSpPr>
          <p:nvPr>
            <p:ph type="ctrTitle"/>
          </p:nvPr>
        </p:nvSpPr>
        <p:spPr>
          <a:xfrm>
            <a:off x="1523998" y="685284"/>
            <a:ext cx="9186811" cy="660631"/>
          </a:xfrm>
          <a:solidFill>
            <a:srgbClr val="CCFFCC"/>
          </a:solidFill>
        </p:spPr>
        <p:txBody>
          <a:bodyPr>
            <a:normAutofit/>
          </a:bodyPr>
          <a:lstStyle/>
          <a:p>
            <a:r>
              <a:rPr lang="nl-NL" sz="2800" dirty="0">
                <a:latin typeface="Franklin Gothic Medium" panose="020B0603020102020204" pitchFamily="34" charset="0"/>
              </a:rPr>
              <a:t>EN: efficiënter verwarming en elektra</a:t>
            </a:r>
          </a:p>
        </p:txBody>
      </p:sp>
      <p:sp>
        <p:nvSpPr>
          <p:cNvPr id="3" name="Ondertitel 2">
            <a:extLst>
              <a:ext uri="{FF2B5EF4-FFF2-40B4-BE49-F238E27FC236}">
                <a16:creationId xmlns:a16="http://schemas.microsoft.com/office/drawing/2014/main" id="{506565DD-F3AC-30E9-BE28-F8A4D88EA15A}"/>
              </a:ext>
            </a:extLst>
          </p:cNvPr>
          <p:cNvSpPr>
            <a:spLocks noGrp="1"/>
          </p:cNvSpPr>
          <p:nvPr>
            <p:ph type="subTitle" idx="1"/>
          </p:nvPr>
        </p:nvSpPr>
        <p:spPr>
          <a:xfrm>
            <a:off x="1523998" y="2270586"/>
            <a:ext cx="9144001" cy="3595957"/>
          </a:xfrm>
        </p:spPr>
        <p:txBody>
          <a:bodyPr>
            <a:noAutofit/>
          </a:bodyPr>
          <a:lstStyle/>
          <a:p>
            <a:pPr algn="l"/>
            <a:endParaRPr lang="nl-NL" sz="2800" b="1" dirty="0">
              <a:solidFill>
                <a:srgbClr val="FF0000"/>
              </a:solidFill>
            </a:endParaRPr>
          </a:p>
          <a:p>
            <a:pPr algn="l"/>
            <a:endParaRPr lang="nl-NL" sz="2800" b="1" dirty="0">
              <a:solidFill>
                <a:srgbClr val="FF0000"/>
              </a:solidFill>
            </a:endParaRPr>
          </a:p>
          <a:p>
            <a:pPr algn="l"/>
            <a:endParaRPr lang="nl-NL" sz="2800" b="1" dirty="0">
              <a:solidFill>
                <a:srgbClr val="FF0000"/>
              </a:solidFill>
            </a:endParaRPr>
          </a:p>
        </p:txBody>
      </p:sp>
      <p:sp>
        <p:nvSpPr>
          <p:cNvPr id="8" name="Tekstvak 7">
            <a:extLst>
              <a:ext uri="{FF2B5EF4-FFF2-40B4-BE49-F238E27FC236}">
                <a16:creationId xmlns:a16="http://schemas.microsoft.com/office/drawing/2014/main" id="{0F3C3D99-B1F2-E9D6-225F-F212D9A83E32}"/>
              </a:ext>
            </a:extLst>
          </p:cNvPr>
          <p:cNvSpPr txBox="1"/>
          <p:nvPr/>
        </p:nvSpPr>
        <p:spPr>
          <a:xfrm>
            <a:off x="1523999" y="1921267"/>
            <a:ext cx="9186810" cy="872538"/>
          </a:xfrm>
          <a:prstGeom prst="rect">
            <a:avLst/>
          </a:prstGeom>
          <a:noFill/>
        </p:spPr>
        <p:txBody>
          <a:bodyPr wrap="square">
            <a:spAutoFit/>
          </a:bodyPr>
          <a:lstStyle/>
          <a:p>
            <a:endParaRPr lang="nl-NL" sz="2800" b="1"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 name="Tekstvak 3">
            <a:extLst>
              <a:ext uri="{FF2B5EF4-FFF2-40B4-BE49-F238E27FC236}">
                <a16:creationId xmlns:a16="http://schemas.microsoft.com/office/drawing/2014/main" id="{B5391E63-BDFF-982C-B0C8-A7C00D65672C}"/>
              </a:ext>
            </a:extLst>
          </p:cNvPr>
          <p:cNvSpPr txBox="1"/>
          <p:nvPr/>
        </p:nvSpPr>
        <p:spPr>
          <a:xfrm>
            <a:off x="1566808" y="1602769"/>
            <a:ext cx="8861461" cy="3847207"/>
          </a:xfrm>
          <a:prstGeom prst="rect">
            <a:avLst/>
          </a:prstGeom>
          <a:noFill/>
        </p:spPr>
        <p:txBody>
          <a:bodyPr wrap="square">
            <a:spAutoFit/>
          </a:bodyPr>
          <a:lstStyle/>
          <a:p>
            <a:r>
              <a:rPr lang="nl-NL" sz="2400" dirty="0">
                <a:latin typeface="Calibri" panose="020F0502020204030204" pitchFamily="34" charset="0"/>
                <a:ea typeface="Calibri" panose="020F0502020204030204" pitchFamily="34" charset="0"/>
                <a:cs typeface="Times New Roman" panose="02020603050405020304" pitchFamily="18" charset="0"/>
              </a:rPr>
              <a:t>Weinig vergunningskwesties, wel samenwerking mogelijk.</a:t>
            </a:r>
          </a:p>
          <a:p>
            <a:r>
              <a:rPr lang="nl-NL" sz="2400" dirty="0">
                <a:latin typeface="Calibri" panose="020F0502020204030204" pitchFamily="34" charset="0"/>
                <a:ea typeface="Calibri" panose="020F0502020204030204" pitchFamily="34" charset="0"/>
                <a:cs typeface="Times New Roman" panose="02020603050405020304" pitchFamily="18" charset="0"/>
              </a:rPr>
              <a:t>Wat heeft de grootste interesse?</a:t>
            </a:r>
          </a:p>
          <a:p>
            <a:endParaRPr lang="nl-NL" sz="2400" dirty="0">
              <a:latin typeface="Calibri" panose="020F0502020204030204" pitchFamily="34" charset="0"/>
              <a:ea typeface="Calibri" panose="020F0502020204030204" pitchFamily="34" charset="0"/>
              <a:cs typeface="Times New Roman" panose="02020603050405020304" pitchFamily="18" charset="0"/>
            </a:endParaRPr>
          </a:p>
          <a:p>
            <a:endParaRPr lang="nl-NL" sz="2400" dirty="0">
              <a:latin typeface="Calibri" panose="020F0502020204030204" pitchFamily="34" charset="0"/>
              <a:ea typeface="Calibri" panose="020F0502020204030204" pitchFamily="34" charset="0"/>
              <a:cs typeface="Times New Roman" panose="02020603050405020304" pitchFamily="18" charset="0"/>
            </a:endParaRPr>
          </a:p>
          <a:p>
            <a:endParaRPr lang="nl-NL" sz="2400" dirty="0">
              <a:latin typeface="Calibri" panose="020F0502020204030204" pitchFamily="34" charset="0"/>
              <a:ea typeface="Calibri" panose="020F0502020204030204" pitchFamily="34" charset="0"/>
              <a:cs typeface="Times New Roman" panose="02020603050405020304" pitchFamily="18" charset="0"/>
            </a:endParaRPr>
          </a:p>
          <a:p>
            <a:endParaRPr lang="nl-NL" sz="2400" dirty="0">
              <a:latin typeface="Calibri" panose="020F0502020204030204" pitchFamily="34" charset="0"/>
              <a:ea typeface="Calibri" panose="020F0502020204030204" pitchFamily="34" charset="0"/>
              <a:cs typeface="Times New Roman" panose="02020603050405020304" pitchFamily="18" charset="0"/>
            </a:endParaRPr>
          </a:p>
          <a:p>
            <a:endParaRPr lang="nl-NL" sz="2400" dirty="0">
              <a:latin typeface="Calibri" panose="020F0502020204030204" pitchFamily="34" charset="0"/>
              <a:ea typeface="Calibri" panose="020F0502020204030204" pitchFamily="34" charset="0"/>
              <a:cs typeface="Times New Roman" panose="02020603050405020304" pitchFamily="18" charset="0"/>
            </a:endParaRPr>
          </a:p>
          <a:p>
            <a:endParaRPr lang="nl-NL" sz="2400" dirty="0">
              <a:latin typeface="Calibri" panose="020F0502020204030204" pitchFamily="34" charset="0"/>
              <a:ea typeface="Calibri" panose="020F0502020204030204" pitchFamily="34" charset="0"/>
              <a:cs typeface="Times New Roman" panose="02020603050405020304" pitchFamily="18" charset="0"/>
            </a:endParaRPr>
          </a:p>
          <a:p>
            <a:endParaRPr lang="nl-NL" sz="2400" dirty="0">
              <a:latin typeface="Calibri" panose="020F0502020204030204" pitchFamily="34" charset="0"/>
              <a:ea typeface="Calibri" panose="020F0502020204030204" pitchFamily="34" charset="0"/>
              <a:cs typeface="Times New Roman" panose="02020603050405020304" pitchFamily="18" charset="0"/>
            </a:endParaRPr>
          </a:p>
          <a:p>
            <a:r>
              <a:rPr lang="nl-NL" sz="2800" dirty="0">
                <a:latin typeface="Calibri" panose="020F0502020204030204" pitchFamily="34" charset="0"/>
                <a:ea typeface="Calibri" panose="020F0502020204030204" pitchFamily="34" charset="0"/>
                <a:cs typeface="Times New Roman" panose="02020603050405020304" pitchFamily="18" charset="0"/>
              </a:rPr>
              <a:t> </a:t>
            </a:r>
            <a:endParaRPr lang="nl-NL"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Afbeelding 5">
            <a:extLst>
              <a:ext uri="{FF2B5EF4-FFF2-40B4-BE49-F238E27FC236}">
                <a16:creationId xmlns:a16="http://schemas.microsoft.com/office/drawing/2014/main" id="{75249430-B38F-4A2F-8295-A2AB90529811}"/>
              </a:ext>
            </a:extLst>
          </p:cNvPr>
          <p:cNvPicPr>
            <a:picLocks noChangeAspect="1"/>
          </p:cNvPicPr>
          <p:nvPr/>
        </p:nvPicPr>
        <p:blipFill>
          <a:blip r:embed="rId3"/>
          <a:stretch>
            <a:fillRect/>
          </a:stretch>
        </p:blipFill>
        <p:spPr>
          <a:xfrm>
            <a:off x="1327079" y="2605009"/>
            <a:ext cx="5592566" cy="3769637"/>
          </a:xfrm>
          <a:prstGeom prst="rect">
            <a:avLst/>
          </a:prstGeom>
        </p:spPr>
      </p:pic>
      <p:pic>
        <p:nvPicPr>
          <p:cNvPr id="11" name="Afbeelding 10">
            <a:extLst>
              <a:ext uri="{FF2B5EF4-FFF2-40B4-BE49-F238E27FC236}">
                <a16:creationId xmlns:a16="http://schemas.microsoft.com/office/drawing/2014/main" id="{C90B01F5-5C22-1193-351C-B7C73BEBBC40}"/>
              </a:ext>
            </a:extLst>
          </p:cNvPr>
          <p:cNvPicPr>
            <a:picLocks noChangeAspect="1"/>
          </p:cNvPicPr>
          <p:nvPr/>
        </p:nvPicPr>
        <p:blipFill>
          <a:blip r:embed="rId4"/>
          <a:stretch>
            <a:fillRect/>
          </a:stretch>
        </p:blipFill>
        <p:spPr>
          <a:xfrm>
            <a:off x="7963786" y="2270586"/>
            <a:ext cx="3008657" cy="4367405"/>
          </a:xfrm>
          <a:prstGeom prst="rect">
            <a:avLst/>
          </a:prstGeom>
          <a:ln w="6350">
            <a:solidFill>
              <a:schemeClr val="bg1">
                <a:lumMod val="50000"/>
              </a:schemeClr>
            </a:solidFill>
          </a:ln>
        </p:spPr>
      </p:pic>
      <p:cxnSp>
        <p:nvCxnSpPr>
          <p:cNvPr id="7" name="Rechte verbindingslijn met pijl 6">
            <a:extLst>
              <a:ext uri="{FF2B5EF4-FFF2-40B4-BE49-F238E27FC236}">
                <a16:creationId xmlns:a16="http://schemas.microsoft.com/office/drawing/2014/main" id="{EABE1269-B66E-1271-E3EB-9132DF87DBCB}"/>
              </a:ext>
            </a:extLst>
          </p:cNvPr>
          <p:cNvCxnSpPr/>
          <p:nvPr/>
        </p:nvCxnSpPr>
        <p:spPr>
          <a:xfrm flipV="1">
            <a:off x="7046956" y="3516886"/>
            <a:ext cx="874020" cy="542192"/>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5698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1D8D4-AE1F-5427-B4CD-A07662BF314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4B33BB7-CE7B-B110-96D9-6DF8075AF93F}"/>
              </a:ext>
            </a:extLst>
          </p:cNvPr>
          <p:cNvSpPr>
            <a:spLocks noGrp="1"/>
          </p:cNvSpPr>
          <p:nvPr>
            <p:ph type="ctrTitle"/>
          </p:nvPr>
        </p:nvSpPr>
        <p:spPr>
          <a:xfrm>
            <a:off x="1523998" y="685284"/>
            <a:ext cx="9186811" cy="660631"/>
          </a:xfrm>
          <a:solidFill>
            <a:srgbClr val="CCFFCC"/>
          </a:solidFill>
        </p:spPr>
        <p:txBody>
          <a:bodyPr>
            <a:normAutofit/>
          </a:bodyPr>
          <a:lstStyle/>
          <a:p>
            <a:pPr algn="l"/>
            <a:r>
              <a:rPr lang="nl-NL" sz="4000" dirty="0">
                <a:latin typeface="Franklin Gothic Medium" panose="020B0603020102020204" pitchFamily="34" charset="0"/>
              </a:rPr>
              <a:t>Samen kunnen we stappen zetten</a:t>
            </a:r>
          </a:p>
        </p:txBody>
      </p:sp>
      <p:sp>
        <p:nvSpPr>
          <p:cNvPr id="3" name="Ondertitel 2">
            <a:extLst>
              <a:ext uri="{FF2B5EF4-FFF2-40B4-BE49-F238E27FC236}">
                <a16:creationId xmlns:a16="http://schemas.microsoft.com/office/drawing/2014/main" id="{33C83417-74E1-9DD1-02AE-33D1E6FFF1A9}"/>
              </a:ext>
            </a:extLst>
          </p:cNvPr>
          <p:cNvSpPr>
            <a:spLocks noGrp="1"/>
          </p:cNvSpPr>
          <p:nvPr>
            <p:ph type="subTitle" idx="1"/>
          </p:nvPr>
        </p:nvSpPr>
        <p:spPr>
          <a:xfrm>
            <a:off x="1523998" y="2270586"/>
            <a:ext cx="9144001" cy="3595957"/>
          </a:xfrm>
        </p:spPr>
        <p:txBody>
          <a:bodyPr>
            <a:noAutofit/>
          </a:bodyPr>
          <a:lstStyle/>
          <a:p>
            <a:pPr algn="l"/>
            <a:endParaRPr lang="nl-NL" sz="2800" b="1" dirty="0">
              <a:solidFill>
                <a:srgbClr val="FF0000"/>
              </a:solidFill>
            </a:endParaRPr>
          </a:p>
          <a:p>
            <a:pPr algn="l"/>
            <a:endParaRPr lang="nl-NL" sz="2800" b="1" dirty="0">
              <a:solidFill>
                <a:srgbClr val="FF0000"/>
              </a:solidFill>
            </a:endParaRPr>
          </a:p>
          <a:p>
            <a:pPr algn="l"/>
            <a:endParaRPr lang="nl-NL" sz="2800" b="1" dirty="0">
              <a:solidFill>
                <a:srgbClr val="FF0000"/>
              </a:solidFill>
            </a:endParaRPr>
          </a:p>
        </p:txBody>
      </p:sp>
      <p:sp>
        <p:nvSpPr>
          <p:cNvPr id="8" name="Tekstvak 7">
            <a:extLst>
              <a:ext uri="{FF2B5EF4-FFF2-40B4-BE49-F238E27FC236}">
                <a16:creationId xmlns:a16="http://schemas.microsoft.com/office/drawing/2014/main" id="{9EF4AE26-D51F-7F9F-55BC-5078D3AB65F0}"/>
              </a:ext>
            </a:extLst>
          </p:cNvPr>
          <p:cNvSpPr txBox="1"/>
          <p:nvPr/>
        </p:nvSpPr>
        <p:spPr>
          <a:xfrm>
            <a:off x="1523999" y="1921267"/>
            <a:ext cx="9186810" cy="872538"/>
          </a:xfrm>
          <a:prstGeom prst="rect">
            <a:avLst/>
          </a:prstGeom>
          <a:noFill/>
        </p:spPr>
        <p:txBody>
          <a:bodyPr wrap="square">
            <a:spAutoFit/>
          </a:bodyPr>
          <a:lstStyle/>
          <a:p>
            <a:endParaRPr lang="nl-NL" sz="2800" b="1"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 name="Tekstvak 3">
            <a:extLst>
              <a:ext uri="{FF2B5EF4-FFF2-40B4-BE49-F238E27FC236}">
                <a16:creationId xmlns:a16="http://schemas.microsoft.com/office/drawing/2014/main" id="{D1FAC605-570A-3E60-CCFC-BF941BD9B13F}"/>
              </a:ext>
            </a:extLst>
          </p:cNvPr>
          <p:cNvSpPr txBox="1"/>
          <p:nvPr/>
        </p:nvSpPr>
        <p:spPr>
          <a:xfrm>
            <a:off x="1126970" y="1579619"/>
            <a:ext cx="8861461" cy="2800767"/>
          </a:xfrm>
          <a:prstGeom prst="rect">
            <a:avLst/>
          </a:prstGeom>
          <a:noFill/>
        </p:spPr>
        <p:txBody>
          <a:bodyPr wrap="square">
            <a:spAutoFit/>
          </a:bodyPr>
          <a:lstStyle/>
          <a:p>
            <a:r>
              <a:rPr lang="nl-NL" sz="2400" b="1" dirty="0">
                <a:latin typeface="Calibri" panose="020F0502020204030204" pitchFamily="34" charset="0"/>
                <a:ea typeface="Calibri" panose="020F0502020204030204" pitchFamily="34" charset="0"/>
                <a:cs typeface="Times New Roman" panose="02020603050405020304" pitchFamily="18" charset="0"/>
              </a:rPr>
              <a:t>Wat kan je vandaag doen? DRIE TAFELS</a:t>
            </a:r>
          </a:p>
          <a:p>
            <a:endParaRPr lang="nl-NL"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514350" indent="-514350">
              <a:buAutoNum type="arabicPeriod"/>
            </a:pPr>
            <a:r>
              <a:rPr lang="nl-NL" sz="2400" b="1"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Lid worden</a:t>
            </a:r>
            <a:r>
              <a:rPr lang="nl-NL" sz="2400" dirty="0">
                <a:latin typeface="Calibri" panose="020F0502020204030204" pitchFamily="34" charset="0"/>
                <a:ea typeface="Calibri" panose="020F0502020204030204" pitchFamily="34" charset="0"/>
                <a:cs typeface="Times New Roman" panose="02020603050405020304" pitchFamily="18" charset="0"/>
              </a:rPr>
              <a:t> van De Duurzame Driehoek</a:t>
            </a:r>
          </a:p>
          <a:p>
            <a:pPr marL="514350" indent="-514350">
              <a:buAutoNum type="arabicPeriod"/>
            </a:pPr>
            <a:r>
              <a:rPr lang="nl-NL"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Kijken en laten kijken</a:t>
            </a:r>
          </a:p>
          <a:p>
            <a:pPr marL="514350" indent="-514350">
              <a:buAutoNum type="arabicPeriod"/>
            </a:pPr>
            <a:r>
              <a:rPr lang="nl-NL"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DOEN (laaghangend fruit/samen inkopen)</a:t>
            </a:r>
          </a:p>
          <a:p>
            <a:pPr marL="514350" indent="-514350">
              <a:buAutoNum type="arabicPeriod"/>
            </a:pPr>
            <a:endParaRPr lang="nl-NL" sz="2800" dirty="0">
              <a:latin typeface="Calibri" panose="020F0502020204030204" pitchFamily="34" charset="0"/>
              <a:ea typeface="Calibri" panose="020F0502020204030204" pitchFamily="34" charset="0"/>
              <a:cs typeface="Times New Roman" panose="02020603050405020304" pitchFamily="18" charset="0"/>
            </a:endParaRPr>
          </a:p>
          <a:p>
            <a:r>
              <a:rPr lang="nl-NL" sz="2400" dirty="0">
                <a:latin typeface="Calibri" panose="020F0502020204030204" pitchFamily="34" charset="0"/>
                <a:ea typeface="Calibri" panose="020F0502020204030204" pitchFamily="34" charset="0"/>
                <a:cs typeface="Times New Roman" panose="02020603050405020304" pitchFamily="18" charset="0"/>
              </a:rPr>
              <a:t>Of: eerst nog enquête invullen (‘bingokaart’) </a:t>
            </a:r>
          </a:p>
        </p:txBody>
      </p:sp>
    </p:spTree>
    <p:extLst>
      <p:ext uri="{BB962C8B-B14F-4D97-AF65-F5344CB8AC3E}">
        <p14:creationId xmlns:p14="http://schemas.microsoft.com/office/powerpoint/2010/main" val="2615085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7BBB68-6ADB-9D4F-9A82-87399D845CD6}"/>
              </a:ext>
            </a:extLst>
          </p:cNvPr>
          <p:cNvSpPr>
            <a:spLocks noGrp="1"/>
          </p:cNvSpPr>
          <p:nvPr>
            <p:ph type="ctrTitle"/>
          </p:nvPr>
        </p:nvSpPr>
        <p:spPr/>
        <p:txBody>
          <a:bodyPr>
            <a:normAutofit fontScale="90000"/>
          </a:bodyPr>
          <a:lstStyle/>
          <a:p>
            <a:r>
              <a:rPr lang="nl-NL" dirty="0"/>
              <a:t>Reactie van de wethouder van Wonen, Bouwen en Welzijn 	</a:t>
            </a:r>
          </a:p>
        </p:txBody>
      </p:sp>
      <p:sp>
        <p:nvSpPr>
          <p:cNvPr id="3" name="Ondertitel 2">
            <a:extLst>
              <a:ext uri="{FF2B5EF4-FFF2-40B4-BE49-F238E27FC236}">
                <a16:creationId xmlns:a16="http://schemas.microsoft.com/office/drawing/2014/main" id="{56FB20B0-604F-8541-A387-3E49BB58E029}"/>
              </a:ext>
            </a:extLst>
          </p:cNvPr>
          <p:cNvSpPr>
            <a:spLocks noGrp="1"/>
          </p:cNvSpPr>
          <p:nvPr>
            <p:ph type="subTitle" idx="1"/>
          </p:nvPr>
        </p:nvSpPr>
        <p:spPr/>
        <p:txBody>
          <a:bodyPr/>
          <a:lstStyle/>
          <a:p>
            <a:r>
              <a:rPr lang="nl-NL" dirty="0"/>
              <a:t>Welkom Julius Terpstra</a:t>
            </a:r>
          </a:p>
        </p:txBody>
      </p:sp>
    </p:spTree>
    <p:extLst>
      <p:ext uri="{BB962C8B-B14F-4D97-AF65-F5344CB8AC3E}">
        <p14:creationId xmlns:p14="http://schemas.microsoft.com/office/powerpoint/2010/main" val="4158604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7BBB68-6ADB-9D4F-9A82-87399D845CD6}"/>
              </a:ext>
            </a:extLst>
          </p:cNvPr>
          <p:cNvSpPr>
            <a:spLocks noGrp="1"/>
          </p:cNvSpPr>
          <p:nvPr>
            <p:ph type="ctrTitle"/>
          </p:nvPr>
        </p:nvSpPr>
        <p:spPr/>
        <p:txBody>
          <a:bodyPr>
            <a:normAutofit/>
          </a:bodyPr>
          <a:lstStyle/>
          <a:p>
            <a:r>
              <a:rPr lang="nl-NL" dirty="0"/>
              <a:t>En dan hier het logo van onze nieuwe vereniging:</a:t>
            </a:r>
          </a:p>
        </p:txBody>
      </p:sp>
      <p:sp>
        <p:nvSpPr>
          <p:cNvPr id="3" name="Ondertitel 2">
            <a:extLst>
              <a:ext uri="{FF2B5EF4-FFF2-40B4-BE49-F238E27FC236}">
                <a16:creationId xmlns:a16="http://schemas.microsoft.com/office/drawing/2014/main" id="{56FB20B0-604F-8541-A387-3E49BB58E029}"/>
              </a:ext>
            </a:extLst>
          </p:cNvPr>
          <p:cNvSpPr>
            <a:spLocks noGrp="1"/>
          </p:cNvSpPr>
          <p:nvPr>
            <p:ph type="subTitle" idx="1"/>
          </p:nvPr>
        </p:nvSpPr>
        <p:spPr/>
        <p:txBody>
          <a:bodyPr/>
          <a:lstStyle/>
          <a:p>
            <a:r>
              <a:rPr lang="nl-NL" dirty="0"/>
              <a:t> </a:t>
            </a:r>
          </a:p>
        </p:txBody>
      </p:sp>
    </p:spTree>
    <p:extLst>
      <p:ext uri="{BB962C8B-B14F-4D97-AF65-F5344CB8AC3E}">
        <p14:creationId xmlns:p14="http://schemas.microsoft.com/office/powerpoint/2010/main" val="2421401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C0F3FC2-9526-3941-B86A-E32E78EBB630}"/>
              </a:ext>
            </a:extLst>
          </p:cNvPr>
          <p:cNvPicPr>
            <a:picLocks noChangeAspect="1"/>
          </p:cNvPicPr>
          <p:nvPr/>
        </p:nvPicPr>
        <p:blipFill rotWithShape="1">
          <a:blip r:embed="rId3"/>
          <a:srcRect l="25320" t="6403" r="18697" b="7721"/>
          <a:stretch/>
        </p:blipFill>
        <p:spPr>
          <a:xfrm>
            <a:off x="4085863" y="0"/>
            <a:ext cx="4375229" cy="6498710"/>
          </a:xfrm>
          <a:prstGeom prst="rect">
            <a:avLst/>
          </a:prstGeom>
        </p:spPr>
      </p:pic>
    </p:spTree>
    <p:extLst>
      <p:ext uri="{BB962C8B-B14F-4D97-AF65-F5344CB8AC3E}">
        <p14:creationId xmlns:p14="http://schemas.microsoft.com/office/powerpoint/2010/main" val="1500246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DA11784B-D4BA-5783-1860-81FAFDE10C06}"/>
              </a:ext>
            </a:extLst>
          </p:cNvPr>
          <p:cNvSpPr>
            <a:spLocks noGrp="1"/>
          </p:cNvSpPr>
          <p:nvPr>
            <p:ph type="body" sz="half" idx="2"/>
          </p:nvPr>
        </p:nvSpPr>
        <p:spPr>
          <a:xfrm>
            <a:off x="6088284" y="347241"/>
            <a:ext cx="5544273" cy="5578997"/>
          </a:xfrm>
        </p:spPr>
        <p:txBody>
          <a:bodyPr>
            <a:noAutofit/>
          </a:bodyPr>
          <a:lstStyle/>
          <a:p>
            <a:pPr>
              <a:lnSpc>
                <a:spcPct val="100000"/>
              </a:lnSpc>
              <a:spcAft>
                <a:spcPts val="600"/>
              </a:spcAft>
            </a:pPr>
            <a:r>
              <a:rPr lang="nl-NL" sz="1700" b="1" dirty="0"/>
              <a:t>Onze doelstelling - een ‘Krophollerwarmtenet’</a:t>
            </a:r>
          </a:p>
          <a:p>
            <a:r>
              <a:rPr lang="nl-NL" sz="1700" dirty="0"/>
              <a:t>Wij willen graag de mogelijkheden van duurzame warmte en energie onderzoeken, voor iedereen in de Krophollerdriehoek. </a:t>
            </a:r>
          </a:p>
          <a:p>
            <a:r>
              <a:rPr lang="nl-NL" sz="1700" dirty="0"/>
              <a:t>Dus uitzoeken wat we samen kunnen organiseren of afspreken met instanties; wat we vrijwillig en gezamenlijk kunnen inkopen; en wat we zouden kunnen realiseren in de vorm van bijvoorbeeld een gedeeld warmtenet.</a:t>
            </a:r>
          </a:p>
          <a:p>
            <a:pPr>
              <a:lnSpc>
                <a:spcPct val="100000"/>
              </a:lnSpc>
              <a:spcAft>
                <a:spcPts val="600"/>
              </a:spcAft>
            </a:pPr>
            <a:r>
              <a:rPr lang="nl-NL" sz="1700" dirty="0"/>
              <a:t>Dit alles om onze woningen op een haalbare manier te verduurzamen, zonder de monumentale status aan te tasten en zonder dat iedereen alles zelf hoeft uit te zoeken.</a:t>
            </a:r>
          </a:p>
          <a:p>
            <a:pPr>
              <a:lnSpc>
                <a:spcPct val="100000"/>
              </a:lnSpc>
              <a:spcAft>
                <a:spcPts val="600"/>
              </a:spcAft>
            </a:pPr>
            <a:endParaRPr lang="nl-NL" sz="1700" dirty="0"/>
          </a:p>
          <a:p>
            <a:pPr>
              <a:lnSpc>
                <a:spcPct val="100000"/>
              </a:lnSpc>
              <a:spcBef>
                <a:spcPts val="0"/>
              </a:spcBef>
            </a:pPr>
            <a:r>
              <a:rPr lang="nl-NL" sz="1700" b="1" dirty="0"/>
              <a:t>Wie zijn wij?</a:t>
            </a:r>
            <a:br>
              <a:rPr lang="nl-NL" sz="1700" dirty="0"/>
            </a:br>
            <a:r>
              <a:rPr lang="nl-NL" sz="1700" dirty="0"/>
              <a:t>Je buren. Een groep bewoners uit de Krophollerdriehoek (driehoek Lorentzkade, Zeemanlaan en  Lammenschansweg): Lotje Meijknecht (LK13), Rald Schalkwijk (LK16), Laura van Erkel (LSW 20), Maaike </a:t>
            </a:r>
            <a:r>
              <a:rPr lang="nl-NL" sz="1700" dirty="0" err="1"/>
              <a:t>Ressing</a:t>
            </a:r>
            <a:r>
              <a:rPr lang="nl-NL" sz="1700" dirty="0"/>
              <a:t> (LSW 62), Frank Steenkamp (LSW34), Gijs de Kok (LSW18), Jan </a:t>
            </a:r>
            <a:r>
              <a:rPr lang="nl-NL" sz="1700" dirty="0" err="1"/>
              <a:t>Kijne</a:t>
            </a:r>
            <a:r>
              <a:rPr lang="nl-NL" sz="1700" dirty="0"/>
              <a:t> (LSW 58), Wilbert </a:t>
            </a:r>
            <a:r>
              <a:rPr lang="nl-NL" sz="1700" dirty="0" err="1"/>
              <a:t>Hettinga</a:t>
            </a:r>
            <a:r>
              <a:rPr lang="nl-NL" sz="1700" dirty="0"/>
              <a:t> (kerk) en Floris van Gelder (LSW 56) met hulp van Energiek Leiden.</a:t>
            </a:r>
          </a:p>
          <a:p>
            <a:pPr>
              <a:lnSpc>
                <a:spcPct val="100000"/>
              </a:lnSpc>
              <a:spcBef>
                <a:spcPts val="0"/>
              </a:spcBef>
            </a:pPr>
            <a:endParaRPr lang="nl-NL" sz="1700" dirty="0"/>
          </a:p>
          <a:p>
            <a:pPr>
              <a:lnSpc>
                <a:spcPct val="100000"/>
              </a:lnSpc>
              <a:spcBef>
                <a:spcPts val="0"/>
              </a:spcBef>
            </a:pPr>
            <a:r>
              <a:rPr lang="nl-NL" sz="1700" dirty="0"/>
              <a:t>Info: </a:t>
            </a:r>
            <a:r>
              <a:rPr lang="nl-NL" sz="1700" dirty="0" err="1"/>
              <a:t>krophot@gmail.com</a:t>
            </a:r>
            <a:endParaRPr lang="nl-NL" sz="1700" dirty="0"/>
          </a:p>
        </p:txBody>
      </p:sp>
      <p:pic>
        <p:nvPicPr>
          <p:cNvPr id="7" name="Afbeelding 6">
            <a:extLst>
              <a:ext uri="{FF2B5EF4-FFF2-40B4-BE49-F238E27FC236}">
                <a16:creationId xmlns:a16="http://schemas.microsoft.com/office/drawing/2014/main" id="{8C0F3FC2-9526-3941-B86A-E32E78EBB630}"/>
              </a:ext>
            </a:extLst>
          </p:cNvPr>
          <p:cNvPicPr>
            <a:picLocks noChangeAspect="1"/>
          </p:cNvPicPr>
          <p:nvPr/>
        </p:nvPicPr>
        <p:blipFill rotWithShape="1">
          <a:blip r:embed="rId3"/>
          <a:srcRect l="15655" r="5020"/>
          <a:stretch/>
        </p:blipFill>
        <p:spPr>
          <a:xfrm>
            <a:off x="497709" y="347241"/>
            <a:ext cx="5034989" cy="6146157"/>
          </a:xfrm>
          <a:prstGeom prst="rect">
            <a:avLst/>
          </a:prstGeom>
        </p:spPr>
      </p:pic>
    </p:spTree>
    <p:extLst>
      <p:ext uri="{BB962C8B-B14F-4D97-AF65-F5344CB8AC3E}">
        <p14:creationId xmlns:p14="http://schemas.microsoft.com/office/powerpoint/2010/main" val="425682760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12581</TotalTime>
  <Words>1094</Words>
  <Application>Microsoft Macintosh PowerPoint</Application>
  <PresentationFormat>Breedbeeld</PresentationFormat>
  <Paragraphs>209</Paragraphs>
  <Slides>23</Slides>
  <Notes>14</Notes>
  <HiddenSlides>0</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23</vt:i4>
      </vt:variant>
    </vt:vector>
  </HeadingPairs>
  <TitlesOfParts>
    <vt:vector size="32" baseType="lpstr">
      <vt:lpstr>맑은 고딕</vt:lpstr>
      <vt:lpstr>Aptos</vt:lpstr>
      <vt:lpstr>Arial</vt:lpstr>
      <vt:lpstr>Calibri</vt:lpstr>
      <vt:lpstr>Calibri Light</vt:lpstr>
      <vt:lpstr>Franklin Gothic Medium</vt:lpstr>
      <vt:lpstr>Times New Roman</vt:lpstr>
      <vt:lpstr>Kantoorthema</vt:lpstr>
      <vt:lpstr>Office Theme</vt:lpstr>
      <vt:lpstr>PowerPoint-presentatie</vt:lpstr>
      <vt:lpstr>PowerPoint-presentatie</vt:lpstr>
      <vt:lpstr>De reis</vt:lpstr>
      <vt:lpstr>Waar staan we voor</vt:lpstr>
      <vt:lpstr>Opties</vt:lpstr>
      <vt:lpstr>Hoe verder &amp; wat kan jij doen</vt:lpstr>
      <vt:lpstr>Lid worden van ‘De Duurzame Driehoek’!</vt:lpstr>
      <vt:lpstr>Reactie van Energiek Leiden</vt:lpstr>
      <vt:lpstr>Het advies tot zover</vt:lpstr>
      <vt:lpstr>PowerPoint-presentatie</vt:lpstr>
      <vt:lpstr>PowerPoint-presentatie</vt:lpstr>
      <vt:lpstr>PowerPoint-presentatie</vt:lpstr>
      <vt:lpstr>PowerPoint-presentatie</vt:lpstr>
      <vt:lpstr>PowerPoint-presentatie</vt:lpstr>
      <vt:lpstr>PowerPoint-presentatie</vt:lpstr>
      <vt:lpstr>…wat kunnen we NU al samen doen? </vt:lpstr>
      <vt:lpstr>Bij welke isolatie-acties samenwerken? </vt:lpstr>
      <vt:lpstr>EN: efficiënter verwarming en elektra</vt:lpstr>
      <vt:lpstr>Samen kunnen we stappen zetten</vt:lpstr>
      <vt:lpstr>Reactie van de wethouder van Wonen, Bouwen en Welzijn  </vt:lpstr>
      <vt:lpstr>En dan hier het logo van onze nieuwe vereniging:</vt:lpstr>
      <vt:lpstr>PowerPoint-presentatie</vt:lpstr>
      <vt:lpstr>PowerPoint-presentatie</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Lotje Meijknecht</dc:creator>
  <cp:lastModifiedBy>Lotje Meijknecht</cp:lastModifiedBy>
  <cp:revision>52</cp:revision>
  <dcterms:created xsi:type="dcterms:W3CDTF">2025-05-05T12:40:24Z</dcterms:created>
  <dcterms:modified xsi:type="dcterms:W3CDTF">2025-06-16T18:35:33Z</dcterms:modified>
</cp:coreProperties>
</file>