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3"/>
  </p:sldMasterIdLst>
  <p:notesMasterIdLst>
    <p:notesMasterId r:id="rId16"/>
  </p:notesMasterIdLst>
  <p:handoutMasterIdLst>
    <p:handoutMasterId r:id="rId17"/>
  </p:handoutMasterIdLst>
  <p:sldIdLst>
    <p:sldId id="298" r:id="rId4"/>
    <p:sldId id="283" r:id="rId5"/>
    <p:sldId id="292" r:id="rId6"/>
    <p:sldId id="284" r:id="rId7"/>
    <p:sldId id="299" r:id="rId8"/>
    <p:sldId id="300" r:id="rId9"/>
    <p:sldId id="301" r:id="rId10"/>
    <p:sldId id="302" r:id="rId11"/>
    <p:sldId id="305" r:id="rId12"/>
    <p:sldId id="306" r:id="rId13"/>
    <p:sldId id="308" r:id="rId14"/>
    <p:sldId id="309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94" autoAdjust="0"/>
    <p:restoredTop sz="94574" autoAdjust="0"/>
  </p:normalViewPr>
  <p:slideViewPr>
    <p:cSldViewPr snapToGrid="0">
      <p:cViewPr varScale="1">
        <p:scale>
          <a:sx n="86" d="100"/>
          <a:sy n="86" d="100"/>
        </p:scale>
        <p:origin x="254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5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dministratie\Energieverbruik\Energie%20analyse%20verbrui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dministratie\Energieverbruik\Energie%20analyse%20verbruik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dministratie\Energieverbruik\Energie%20analyse%20verbruik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baseline="0">
                <a:effectLst/>
              </a:rPr>
              <a:t>Opwek Zuid, verschil panelen</a:t>
            </a:r>
            <a:endParaRPr lang="nl-NL" sz="14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Opwek!$C$2</c:f>
              <c:strCache>
                <c:ptCount val="1"/>
                <c:pt idx="0">
                  <c:v>Zuid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Opwek!$A$3:$A$21</c:f>
              <c:strCache>
                <c:ptCount val="19"/>
                <c:pt idx="0">
                  <c:v>sep-21</c:v>
                </c:pt>
                <c:pt idx="1">
                  <c:v>okt-21</c:v>
                </c:pt>
                <c:pt idx="2">
                  <c:v>nov-21</c:v>
                </c:pt>
                <c:pt idx="3">
                  <c:v>dec-21</c:v>
                </c:pt>
                <c:pt idx="4">
                  <c:v>jan-22</c:v>
                </c:pt>
                <c:pt idx="5">
                  <c:v>feb-22</c:v>
                </c:pt>
                <c:pt idx="6">
                  <c:v>mrt-22</c:v>
                </c:pt>
                <c:pt idx="7">
                  <c:v>apr-22</c:v>
                </c:pt>
                <c:pt idx="8">
                  <c:v>mei-22</c:v>
                </c:pt>
                <c:pt idx="9">
                  <c:v>jun-22</c:v>
                </c:pt>
                <c:pt idx="10">
                  <c:v>jul-22</c:v>
                </c:pt>
                <c:pt idx="11">
                  <c:v>aug-22</c:v>
                </c:pt>
                <c:pt idx="12">
                  <c:v>sep-22</c:v>
                </c:pt>
                <c:pt idx="13">
                  <c:v>okt-22</c:v>
                </c:pt>
                <c:pt idx="14">
                  <c:v>nov-22</c:v>
                </c:pt>
                <c:pt idx="15">
                  <c:v>dec-22</c:v>
                </c:pt>
                <c:pt idx="16">
                  <c:v>jan-23</c:v>
                </c:pt>
                <c:pt idx="17">
                  <c:v>feb-23</c:v>
                </c:pt>
                <c:pt idx="18">
                  <c:v>Laatste</c:v>
                </c:pt>
              </c:strCache>
            </c:strRef>
          </c:cat>
          <c:val>
            <c:numRef>
              <c:f>Opwek!$C$3:$C$21</c:f>
              <c:numCache>
                <c:formatCode>General</c:formatCode>
                <c:ptCount val="19"/>
                <c:pt idx="0">
                  <c:v>28.8</c:v>
                </c:pt>
                <c:pt idx="1">
                  <c:v>13.5</c:v>
                </c:pt>
                <c:pt idx="2">
                  <c:v>4.9000000000000004</c:v>
                </c:pt>
                <c:pt idx="3">
                  <c:v>3.16</c:v>
                </c:pt>
                <c:pt idx="4">
                  <c:v>3.89</c:v>
                </c:pt>
                <c:pt idx="5">
                  <c:v>10.5</c:v>
                </c:pt>
                <c:pt idx="6">
                  <c:v>36.4</c:v>
                </c:pt>
                <c:pt idx="7">
                  <c:v>40.9</c:v>
                </c:pt>
                <c:pt idx="8">
                  <c:v>49.4</c:v>
                </c:pt>
                <c:pt idx="9">
                  <c:v>49.5</c:v>
                </c:pt>
                <c:pt idx="10">
                  <c:v>50.6</c:v>
                </c:pt>
                <c:pt idx="11">
                  <c:v>44.9</c:v>
                </c:pt>
                <c:pt idx="12">
                  <c:v>30.2</c:v>
                </c:pt>
                <c:pt idx="13">
                  <c:v>16.100000000000001</c:v>
                </c:pt>
                <c:pt idx="14">
                  <c:v>5.36</c:v>
                </c:pt>
                <c:pt idx="15">
                  <c:v>3.13</c:v>
                </c:pt>
                <c:pt idx="16">
                  <c:v>3.84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1E-4D5A-9C59-450E8C9E91BE}"/>
            </c:ext>
          </c:extLst>
        </c:ser>
        <c:ser>
          <c:idx val="5"/>
          <c:order val="5"/>
          <c:tx>
            <c:strRef>
              <c:f>Opwek!$G$2</c:f>
              <c:strCache>
                <c:ptCount val="1"/>
                <c:pt idx="0">
                  <c:v>Zuid 2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Opwek!$A$3:$A$21</c:f>
              <c:strCache>
                <c:ptCount val="19"/>
                <c:pt idx="0">
                  <c:v>sep-21</c:v>
                </c:pt>
                <c:pt idx="1">
                  <c:v>okt-21</c:v>
                </c:pt>
                <c:pt idx="2">
                  <c:v>nov-21</c:v>
                </c:pt>
                <c:pt idx="3">
                  <c:v>dec-21</c:v>
                </c:pt>
                <c:pt idx="4">
                  <c:v>jan-22</c:v>
                </c:pt>
                <c:pt idx="5">
                  <c:v>feb-22</c:v>
                </c:pt>
                <c:pt idx="6">
                  <c:v>mrt-22</c:v>
                </c:pt>
                <c:pt idx="7">
                  <c:v>apr-22</c:v>
                </c:pt>
                <c:pt idx="8">
                  <c:v>mei-22</c:v>
                </c:pt>
                <c:pt idx="9">
                  <c:v>jun-22</c:v>
                </c:pt>
                <c:pt idx="10">
                  <c:v>jul-22</c:v>
                </c:pt>
                <c:pt idx="11">
                  <c:v>aug-22</c:v>
                </c:pt>
                <c:pt idx="12">
                  <c:v>sep-22</c:v>
                </c:pt>
                <c:pt idx="13">
                  <c:v>okt-22</c:v>
                </c:pt>
                <c:pt idx="14">
                  <c:v>nov-22</c:v>
                </c:pt>
                <c:pt idx="15">
                  <c:v>dec-22</c:v>
                </c:pt>
                <c:pt idx="16">
                  <c:v>jan-23</c:v>
                </c:pt>
                <c:pt idx="17">
                  <c:v>feb-23</c:v>
                </c:pt>
                <c:pt idx="18">
                  <c:v>Laatste</c:v>
                </c:pt>
              </c:strCache>
            </c:strRef>
          </c:cat>
          <c:val>
            <c:numRef>
              <c:f>Opwek!$G$3:$G$21</c:f>
              <c:numCache>
                <c:formatCode>General</c:formatCode>
                <c:ptCount val="19"/>
                <c:pt idx="0">
                  <c:v>28.9</c:v>
                </c:pt>
                <c:pt idx="1">
                  <c:v>15.9</c:v>
                </c:pt>
                <c:pt idx="2">
                  <c:v>7.9</c:v>
                </c:pt>
                <c:pt idx="3">
                  <c:v>4.46</c:v>
                </c:pt>
                <c:pt idx="4">
                  <c:v>5.85</c:v>
                </c:pt>
                <c:pt idx="5">
                  <c:v>14.1</c:v>
                </c:pt>
                <c:pt idx="6">
                  <c:v>37.5</c:v>
                </c:pt>
                <c:pt idx="7">
                  <c:v>41</c:v>
                </c:pt>
                <c:pt idx="8">
                  <c:v>49.6</c:v>
                </c:pt>
                <c:pt idx="9">
                  <c:v>49.6</c:v>
                </c:pt>
                <c:pt idx="10">
                  <c:v>50.9</c:v>
                </c:pt>
                <c:pt idx="11">
                  <c:v>45</c:v>
                </c:pt>
                <c:pt idx="12">
                  <c:v>30.5</c:v>
                </c:pt>
                <c:pt idx="13">
                  <c:v>19</c:v>
                </c:pt>
                <c:pt idx="14">
                  <c:v>9.5399999999999991</c:v>
                </c:pt>
                <c:pt idx="15">
                  <c:v>5.04</c:v>
                </c:pt>
                <c:pt idx="16">
                  <c:v>6.98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1E-4D5A-9C59-450E8C9E91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996272"/>
        <c:axId val="42199758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Opwek!$B$2</c15:sqref>
                        </c15:formulaRef>
                      </c:ext>
                    </c:extLst>
                    <c:strCache>
                      <c:ptCount val="1"/>
                      <c:pt idx="0">
                        <c:v>Oost 1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Opwek!$A$3:$A$21</c15:sqref>
                        </c15:formulaRef>
                      </c:ext>
                    </c:extLst>
                    <c:strCache>
                      <c:ptCount val="19"/>
                      <c:pt idx="0">
                        <c:v>sep-21</c:v>
                      </c:pt>
                      <c:pt idx="1">
                        <c:v>okt-21</c:v>
                      </c:pt>
                      <c:pt idx="2">
                        <c:v>nov-21</c:v>
                      </c:pt>
                      <c:pt idx="3">
                        <c:v>dec-21</c:v>
                      </c:pt>
                      <c:pt idx="4">
                        <c:v>jan-22</c:v>
                      </c:pt>
                      <c:pt idx="5">
                        <c:v>feb-22</c:v>
                      </c:pt>
                      <c:pt idx="6">
                        <c:v>mrt-22</c:v>
                      </c:pt>
                      <c:pt idx="7">
                        <c:v>apr-22</c:v>
                      </c:pt>
                      <c:pt idx="8">
                        <c:v>mei-22</c:v>
                      </c:pt>
                      <c:pt idx="9">
                        <c:v>jun-22</c:v>
                      </c:pt>
                      <c:pt idx="10">
                        <c:v>jul-22</c:v>
                      </c:pt>
                      <c:pt idx="11">
                        <c:v>aug-22</c:v>
                      </c:pt>
                      <c:pt idx="12">
                        <c:v>sep-22</c:v>
                      </c:pt>
                      <c:pt idx="13">
                        <c:v>okt-22</c:v>
                      </c:pt>
                      <c:pt idx="14">
                        <c:v>nov-22</c:v>
                      </c:pt>
                      <c:pt idx="15">
                        <c:v>dec-22</c:v>
                      </c:pt>
                      <c:pt idx="16">
                        <c:v>jan-23</c:v>
                      </c:pt>
                      <c:pt idx="17">
                        <c:v>feb-23</c:v>
                      </c:pt>
                      <c:pt idx="18">
                        <c:v>Laatste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Opwek!$B$3:$B$21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23.6</c:v>
                      </c:pt>
                      <c:pt idx="1">
                        <c:v>12.9</c:v>
                      </c:pt>
                      <c:pt idx="2">
                        <c:v>6.6</c:v>
                      </c:pt>
                      <c:pt idx="3">
                        <c:v>3.65</c:v>
                      </c:pt>
                      <c:pt idx="4">
                        <c:v>4.8</c:v>
                      </c:pt>
                      <c:pt idx="5">
                        <c:v>11.8</c:v>
                      </c:pt>
                      <c:pt idx="6">
                        <c:v>30.6</c:v>
                      </c:pt>
                      <c:pt idx="7">
                        <c:v>32.200000000000003</c:v>
                      </c:pt>
                      <c:pt idx="8">
                        <c:v>39.1</c:v>
                      </c:pt>
                      <c:pt idx="9">
                        <c:v>41.1</c:v>
                      </c:pt>
                      <c:pt idx="10">
                        <c:v>41.9</c:v>
                      </c:pt>
                      <c:pt idx="11">
                        <c:v>37.5</c:v>
                      </c:pt>
                      <c:pt idx="12">
                        <c:v>25.6</c:v>
                      </c:pt>
                      <c:pt idx="13">
                        <c:v>15.6</c:v>
                      </c:pt>
                      <c:pt idx="14">
                        <c:v>8.23</c:v>
                      </c:pt>
                      <c:pt idx="15">
                        <c:v>4.09</c:v>
                      </c:pt>
                      <c:pt idx="16">
                        <c:v>5.96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AF1E-4D5A-9C59-450E8C9E91BE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Opwek!$D$2</c15:sqref>
                        </c15:formulaRef>
                      </c:ext>
                    </c:extLst>
                    <c:strCache>
                      <c:ptCount val="1"/>
                      <c:pt idx="0">
                        <c:v>West 1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Opwek!$A$3:$A$21</c15:sqref>
                        </c15:formulaRef>
                      </c:ext>
                    </c:extLst>
                    <c:strCache>
                      <c:ptCount val="19"/>
                      <c:pt idx="0">
                        <c:v>sep-21</c:v>
                      </c:pt>
                      <c:pt idx="1">
                        <c:v>okt-21</c:v>
                      </c:pt>
                      <c:pt idx="2">
                        <c:v>nov-21</c:v>
                      </c:pt>
                      <c:pt idx="3">
                        <c:v>dec-21</c:v>
                      </c:pt>
                      <c:pt idx="4">
                        <c:v>jan-22</c:v>
                      </c:pt>
                      <c:pt idx="5">
                        <c:v>feb-22</c:v>
                      </c:pt>
                      <c:pt idx="6">
                        <c:v>mrt-22</c:v>
                      </c:pt>
                      <c:pt idx="7">
                        <c:v>apr-22</c:v>
                      </c:pt>
                      <c:pt idx="8">
                        <c:v>mei-22</c:v>
                      </c:pt>
                      <c:pt idx="9">
                        <c:v>jun-22</c:v>
                      </c:pt>
                      <c:pt idx="10">
                        <c:v>jul-22</c:v>
                      </c:pt>
                      <c:pt idx="11">
                        <c:v>aug-22</c:v>
                      </c:pt>
                      <c:pt idx="12">
                        <c:v>sep-22</c:v>
                      </c:pt>
                      <c:pt idx="13">
                        <c:v>okt-22</c:v>
                      </c:pt>
                      <c:pt idx="14">
                        <c:v>nov-22</c:v>
                      </c:pt>
                      <c:pt idx="15">
                        <c:v>dec-22</c:v>
                      </c:pt>
                      <c:pt idx="16">
                        <c:v>jan-23</c:v>
                      </c:pt>
                      <c:pt idx="17">
                        <c:v>feb-23</c:v>
                      </c:pt>
                      <c:pt idx="18">
                        <c:v>Laatste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Opwek!$D$3:$D$21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26</c:v>
                      </c:pt>
                      <c:pt idx="1">
                        <c:v>13.4</c:v>
                      </c:pt>
                      <c:pt idx="2">
                        <c:v>6.02</c:v>
                      </c:pt>
                      <c:pt idx="3">
                        <c:v>3.19</c:v>
                      </c:pt>
                      <c:pt idx="4">
                        <c:v>4.62</c:v>
                      </c:pt>
                      <c:pt idx="5">
                        <c:v>10.9</c:v>
                      </c:pt>
                      <c:pt idx="6">
                        <c:v>31.1</c:v>
                      </c:pt>
                      <c:pt idx="7">
                        <c:v>38.200000000000003</c:v>
                      </c:pt>
                      <c:pt idx="8">
                        <c:v>48.7</c:v>
                      </c:pt>
                      <c:pt idx="9">
                        <c:v>50</c:v>
                      </c:pt>
                      <c:pt idx="10">
                        <c:v>50.1</c:v>
                      </c:pt>
                      <c:pt idx="11">
                        <c:v>44.1</c:v>
                      </c:pt>
                      <c:pt idx="12">
                        <c:v>27.3</c:v>
                      </c:pt>
                      <c:pt idx="13">
                        <c:v>16.100000000000001</c:v>
                      </c:pt>
                      <c:pt idx="14">
                        <c:v>6.94</c:v>
                      </c:pt>
                      <c:pt idx="15">
                        <c:v>3.48</c:v>
                      </c:pt>
                      <c:pt idx="16">
                        <c:v>5.09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AF1E-4D5A-9C59-450E8C9E91BE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Opwek!$E$2</c15:sqref>
                        </c15:formulaRef>
                      </c:ext>
                    </c:extLst>
                    <c:strCache>
                      <c:ptCount val="1"/>
                      <c:pt idx="0">
                        <c:v>West 2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Opwek!$A$3:$A$21</c15:sqref>
                        </c15:formulaRef>
                      </c:ext>
                    </c:extLst>
                    <c:strCache>
                      <c:ptCount val="19"/>
                      <c:pt idx="0">
                        <c:v>sep-21</c:v>
                      </c:pt>
                      <c:pt idx="1">
                        <c:v>okt-21</c:v>
                      </c:pt>
                      <c:pt idx="2">
                        <c:v>nov-21</c:v>
                      </c:pt>
                      <c:pt idx="3">
                        <c:v>dec-21</c:v>
                      </c:pt>
                      <c:pt idx="4">
                        <c:v>jan-22</c:v>
                      </c:pt>
                      <c:pt idx="5">
                        <c:v>feb-22</c:v>
                      </c:pt>
                      <c:pt idx="6">
                        <c:v>mrt-22</c:v>
                      </c:pt>
                      <c:pt idx="7">
                        <c:v>apr-22</c:v>
                      </c:pt>
                      <c:pt idx="8">
                        <c:v>mei-22</c:v>
                      </c:pt>
                      <c:pt idx="9">
                        <c:v>jun-22</c:v>
                      </c:pt>
                      <c:pt idx="10">
                        <c:v>jul-22</c:v>
                      </c:pt>
                      <c:pt idx="11">
                        <c:v>aug-22</c:v>
                      </c:pt>
                      <c:pt idx="12">
                        <c:v>sep-22</c:v>
                      </c:pt>
                      <c:pt idx="13">
                        <c:v>okt-22</c:v>
                      </c:pt>
                      <c:pt idx="14">
                        <c:v>nov-22</c:v>
                      </c:pt>
                      <c:pt idx="15">
                        <c:v>dec-22</c:v>
                      </c:pt>
                      <c:pt idx="16">
                        <c:v>jan-23</c:v>
                      </c:pt>
                      <c:pt idx="17">
                        <c:v>feb-23</c:v>
                      </c:pt>
                      <c:pt idx="18">
                        <c:v>Laatste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Opwek!$E$3:$E$21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25.9</c:v>
                      </c:pt>
                      <c:pt idx="1">
                        <c:v>13.3</c:v>
                      </c:pt>
                      <c:pt idx="2">
                        <c:v>5.97</c:v>
                      </c:pt>
                      <c:pt idx="3">
                        <c:v>3.03</c:v>
                      </c:pt>
                      <c:pt idx="4">
                        <c:v>4.5999999999999996</c:v>
                      </c:pt>
                      <c:pt idx="5">
                        <c:v>10.8</c:v>
                      </c:pt>
                      <c:pt idx="6">
                        <c:v>30.7</c:v>
                      </c:pt>
                      <c:pt idx="7">
                        <c:v>38</c:v>
                      </c:pt>
                      <c:pt idx="8">
                        <c:v>49.1</c:v>
                      </c:pt>
                      <c:pt idx="9">
                        <c:v>50.9</c:v>
                      </c:pt>
                      <c:pt idx="10">
                        <c:v>50.8</c:v>
                      </c:pt>
                      <c:pt idx="11">
                        <c:v>43.1</c:v>
                      </c:pt>
                      <c:pt idx="12">
                        <c:v>26.7</c:v>
                      </c:pt>
                      <c:pt idx="13">
                        <c:v>15.7</c:v>
                      </c:pt>
                      <c:pt idx="14">
                        <c:v>6.71</c:v>
                      </c:pt>
                      <c:pt idx="15">
                        <c:v>3.16</c:v>
                      </c:pt>
                      <c:pt idx="16">
                        <c:v>4.93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AF1E-4D5A-9C59-450E8C9E91BE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Opwek!$F$2</c15:sqref>
                        </c15:formulaRef>
                      </c:ext>
                    </c:extLst>
                    <c:strCache>
                      <c:ptCount val="1"/>
                      <c:pt idx="0">
                        <c:v>Oost 2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Opwek!$A$3:$A$21</c15:sqref>
                        </c15:formulaRef>
                      </c:ext>
                    </c:extLst>
                    <c:strCache>
                      <c:ptCount val="19"/>
                      <c:pt idx="0">
                        <c:v>sep-21</c:v>
                      </c:pt>
                      <c:pt idx="1">
                        <c:v>okt-21</c:v>
                      </c:pt>
                      <c:pt idx="2">
                        <c:v>nov-21</c:v>
                      </c:pt>
                      <c:pt idx="3">
                        <c:v>dec-21</c:v>
                      </c:pt>
                      <c:pt idx="4">
                        <c:v>jan-22</c:v>
                      </c:pt>
                      <c:pt idx="5">
                        <c:v>feb-22</c:v>
                      </c:pt>
                      <c:pt idx="6">
                        <c:v>mrt-22</c:v>
                      </c:pt>
                      <c:pt idx="7">
                        <c:v>apr-22</c:v>
                      </c:pt>
                      <c:pt idx="8">
                        <c:v>mei-22</c:v>
                      </c:pt>
                      <c:pt idx="9">
                        <c:v>jun-22</c:v>
                      </c:pt>
                      <c:pt idx="10">
                        <c:v>jul-22</c:v>
                      </c:pt>
                      <c:pt idx="11">
                        <c:v>aug-22</c:v>
                      </c:pt>
                      <c:pt idx="12">
                        <c:v>sep-22</c:v>
                      </c:pt>
                      <c:pt idx="13">
                        <c:v>okt-22</c:v>
                      </c:pt>
                      <c:pt idx="14">
                        <c:v>nov-22</c:v>
                      </c:pt>
                      <c:pt idx="15">
                        <c:v>dec-22</c:v>
                      </c:pt>
                      <c:pt idx="16">
                        <c:v>jan-23</c:v>
                      </c:pt>
                      <c:pt idx="17">
                        <c:v>feb-23</c:v>
                      </c:pt>
                      <c:pt idx="18">
                        <c:v>Laatste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Opwek!$F$3:$F$21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24.1</c:v>
                      </c:pt>
                      <c:pt idx="1">
                        <c:v>13.1</c:v>
                      </c:pt>
                      <c:pt idx="2">
                        <c:v>6.69</c:v>
                      </c:pt>
                      <c:pt idx="3">
                        <c:v>3.81</c:v>
                      </c:pt>
                      <c:pt idx="4">
                        <c:v>4.88</c:v>
                      </c:pt>
                      <c:pt idx="5">
                        <c:v>12</c:v>
                      </c:pt>
                      <c:pt idx="6">
                        <c:v>31.2</c:v>
                      </c:pt>
                      <c:pt idx="7">
                        <c:v>33.9</c:v>
                      </c:pt>
                      <c:pt idx="8">
                        <c:v>39.5</c:v>
                      </c:pt>
                      <c:pt idx="9">
                        <c:v>40.299999999999997</c:v>
                      </c:pt>
                      <c:pt idx="10">
                        <c:v>41.7</c:v>
                      </c:pt>
                      <c:pt idx="11">
                        <c:v>38.200000000000003</c:v>
                      </c:pt>
                      <c:pt idx="12">
                        <c:v>26</c:v>
                      </c:pt>
                      <c:pt idx="13">
                        <c:v>15.9</c:v>
                      </c:pt>
                      <c:pt idx="14">
                        <c:v>8.35</c:v>
                      </c:pt>
                      <c:pt idx="15">
                        <c:v>4.4000000000000004</c:v>
                      </c:pt>
                      <c:pt idx="16">
                        <c:v>6.07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AF1E-4D5A-9C59-450E8C9E91BE}"/>
                  </c:ext>
                </c:extLst>
              </c15:ser>
            </c15:filteredLineSeries>
          </c:ext>
        </c:extLst>
      </c:lineChart>
      <c:catAx>
        <c:axId val="42199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421997584"/>
        <c:crosses val="autoZero"/>
        <c:auto val="1"/>
        <c:lblAlgn val="ctr"/>
        <c:lblOffset val="100"/>
        <c:noMultiLvlLbl val="0"/>
      </c:catAx>
      <c:valAx>
        <c:axId val="42199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42199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Vergelijking West-Zuid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lineChart>
        <c:grouping val="standard"/>
        <c:varyColors val="0"/>
        <c:ser>
          <c:idx val="8"/>
          <c:order val="1"/>
          <c:tx>
            <c:strRef>
              <c:f>Opwek!$J$2</c:f>
              <c:strCache>
                <c:ptCount val="1"/>
                <c:pt idx="0">
                  <c:v>Zuid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Opwek!$A$3:$A$21</c:f>
              <c:strCache>
                <c:ptCount val="19"/>
                <c:pt idx="0">
                  <c:v>sep-21</c:v>
                </c:pt>
                <c:pt idx="1">
                  <c:v>okt-21</c:v>
                </c:pt>
                <c:pt idx="2">
                  <c:v>nov-21</c:v>
                </c:pt>
                <c:pt idx="3">
                  <c:v>dec-21</c:v>
                </c:pt>
                <c:pt idx="4">
                  <c:v>jan-22</c:v>
                </c:pt>
                <c:pt idx="5">
                  <c:v>feb-22</c:v>
                </c:pt>
                <c:pt idx="6">
                  <c:v>mrt-22</c:v>
                </c:pt>
                <c:pt idx="7">
                  <c:v>apr-22</c:v>
                </c:pt>
                <c:pt idx="8">
                  <c:v>mei-22</c:v>
                </c:pt>
                <c:pt idx="9">
                  <c:v>jun-22</c:v>
                </c:pt>
                <c:pt idx="10">
                  <c:v>jul-22</c:v>
                </c:pt>
                <c:pt idx="11">
                  <c:v>aug-22</c:v>
                </c:pt>
                <c:pt idx="12">
                  <c:v>sep-22</c:v>
                </c:pt>
                <c:pt idx="13">
                  <c:v>okt-22</c:v>
                </c:pt>
                <c:pt idx="14">
                  <c:v>nov-22</c:v>
                </c:pt>
                <c:pt idx="15">
                  <c:v>dec-22</c:v>
                </c:pt>
                <c:pt idx="16">
                  <c:v>jan-23</c:v>
                </c:pt>
                <c:pt idx="17">
                  <c:v>feb-23</c:v>
                </c:pt>
                <c:pt idx="18">
                  <c:v>Laatste</c:v>
                </c:pt>
              </c:strCache>
            </c:strRef>
          </c:cat>
          <c:val>
            <c:numRef>
              <c:f>Opwek!$J$3:$J$21</c:f>
              <c:numCache>
                <c:formatCode>General</c:formatCode>
                <c:ptCount val="19"/>
                <c:pt idx="0">
                  <c:v>57.7</c:v>
                </c:pt>
                <c:pt idx="1">
                  <c:v>29.4</c:v>
                </c:pt>
                <c:pt idx="2">
                  <c:v>12.8</c:v>
                </c:pt>
                <c:pt idx="3">
                  <c:v>7.62</c:v>
                </c:pt>
                <c:pt idx="4">
                  <c:v>9.74</c:v>
                </c:pt>
                <c:pt idx="5">
                  <c:v>24.6</c:v>
                </c:pt>
                <c:pt idx="6">
                  <c:v>73.900000000000006</c:v>
                </c:pt>
                <c:pt idx="7">
                  <c:v>81.900000000000006</c:v>
                </c:pt>
                <c:pt idx="8">
                  <c:v>99</c:v>
                </c:pt>
                <c:pt idx="9">
                  <c:v>99.1</c:v>
                </c:pt>
                <c:pt idx="10">
                  <c:v>101.5</c:v>
                </c:pt>
                <c:pt idx="11">
                  <c:v>89.9</c:v>
                </c:pt>
                <c:pt idx="12">
                  <c:v>60.7</c:v>
                </c:pt>
                <c:pt idx="13">
                  <c:v>35.1</c:v>
                </c:pt>
                <c:pt idx="14">
                  <c:v>14.899999999999999</c:v>
                </c:pt>
                <c:pt idx="15">
                  <c:v>8.17</c:v>
                </c:pt>
                <c:pt idx="16">
                  <c:v>10.82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F2-4CAF-95B4-5F8ECC35574C}"/>
            </c:ext>
          </c:extLst>
        </c:ser>
        <c:ser>
          <c:idx val="9"/>
          <c:order val="2"/>
          <c:tx>
            <c:strRef>
              <c:f>Opwek!$K$2</c:f>
              <c:strCache>
                <c:ptCount val="1"/>
                <c:pt idx="0">
                  <c:v>West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Opwek!$A$3:$A$21</c:f>
              <c:strCache>
                <c:ptCount val="19"/>
                <c:pt idx="0">
                  <c:v>sep-21</c:v>
                </c:pt>
                <c:pt idx="1">
                  <c:v>okt-21</c:v>
                </c:pt>
                <c:pt idx="2">
                  <c:v>nov-21</c:v>
                </c:pt>
                <c:pt idx="3">
                  <c:v>dec-21</c:v>
                </c:pt>
                <c:pt idx="4">
                  <c:v>jan-22</c:v>
                </c:pt>
                <c:pt idx="5">
                  <c:v>feb-22</c:v>
                </c:pt>
                <c:pt idx="6">
                  <c:v>mrt-22</c:v>
                </c:pt>
                <c:pt idx="7">
                  <c:v>apr-22</c:v>
                </c:pt>
                <c:pt idx="8">
                  <c:v>mei-22</c:v>
                </c:pt>
                <c:pt idx="9">
                  <c:v>jun-22</c:v>
                </c:pt>
                <c:pt idx="10">
                  <c:v>jul-22</c:v>
                </c:pt>
                <c:pt idx="11">
                  <c:v>aug-22</c:v>
                </c:pt>
                <c:pt idx="12">
                  <c:v>sep-22</c:v>
                </c:pt>
                <c:pt idx="13">
                  <c:v>okt-22</c:v>
                </c:pt>
                <c:pt idx="14">
                  <c:v>nov-22</c:v>
                </c:pt>
                <c:pt idx="15">
                  <c:v>dec-22</c:v>
                </c:pt>
                <c:pt idx="16">
                  <c:v>jan-23</c:v>
                </c:pt>
                <c:pt idx="17">
                  <c:v>feb-23</c:v>
                </c:pt>
                <c:pt idx="18">
                  <c:v>Laatste</c:v>
                </c:pt>
              </c:strCache>
            </c:strRef>
          </c:cat>
          <c:val>
            <c:numRef>
              <c:f>Opwek!$K$3:$K$21</c:f>
              <c:numCache>
                <c:formatCode>General</c:formatCode>
                <c:ptCount val="19"/>
                <c:pt idx="0">
                  <c:v>51.9</c:v>
                </c:pt>
                <c:pt idx="1">
                  <c:v>26.700000000000003</c:v>
                </c:pt>
                <c:pt idx="2">
                  <c:v>11.989999999999998</c:v>
                </c:pt>
                <c:pt idx="3">
                  <c:v>6.22</c:v>
                </c:pt>
                <c:pt idx="4">
                  <c:v>9.2199999999999989</c:v>
                </c:pt>
                <c:pt idx="5">
                  <c:v>21.700000000000003</c:v>
                </c:pt>
                <c:pt idx="6">
                  <c:v>61.8</c:v>
                </c:pt>
                <c:pt idx="7">
                  <c:v>76.2</c:v>
                </c:pt>
                <c:pt idx="8">
                  <c:v>97.800000000000011</c:v>
                </c:pt>
                <c:pt idx="9">
                  <c:v>100.9</c:v>
                </c:pt>
                <c:pt idx="10">
                  <c:v>100.9</c:v>
                </c:pt>
                <c:pt idx="11">
                  <c:v>87.2</c:v>
                </c:pt>
                <c:pt idx="12">
                  <c:v>54</c:v>
                </c:pt>
                <c:pt idx="13">
                  <c:v>31.8</c:v>
                </c:pt>
                <c:pt idx="14">
                  <c:v>13.65</c:v>
                </c:pt>
                <c:pt idx="15">
                  <c:v>6.6400000000000006</c:v>
                </c:pt>
                <c:pt idx="16">
                  <c:v>10.02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F2-4CAF-95B4-5F8ECC355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7682672"/>
        <c:axId val="567688248"/>
        <c:extLst>
          <c:ext xmlns:c15="http://schemas.microsoft.com/office/drawing/2012/chart" uri="{02D57815-91ED-43cb-92C2-25804820EDAC}">
            <c15:filteredLineSeries>
              <c15:ser>
                <c:idx val="7"/>
                <c:order val="0"/>
                <c:tx>
                  <c:strRef>
                    <c:extLst>
                      <c:ext uri="{02D57815-91ED-43cb-92C2-25804820EDAC}">
                        <c15:formulaRef>
                          <c15:sqref>Opwek!$I$2</c15:sqref>
                        </c15:formulaRef>
                      </c:ext>
                    </c:extLst>
                    <c:strCache>
                      <c:ptCount val="1"/>
                      <c:pt idx="0">
                        <c:v>Oost</c:v>
                      </c:pt>
                    </c:strCache>
                  </c:strRef>
                </c:tx>
                <c:spPr>
                  <a:ln w="28575" cap="rnd">
                    <a:solidFill>
                      <a:schemeClr val="accent4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Opwek!$A$3:$A$21</c15:sqref>
                        </c15:formulaRef>
                      </c:ext>
                    </c:extLst>
                    <c:strCache>
                      <c:ptCount val="19"/>
                      <c:pt idx="0">
                        <c:v>sep-21</c:v>
                      </c:pt>
                      <c:pt idx="1">
                        <c:v>okt-21</c:v>
                      </c:pt>
                      <c:pt idx="2">
                        <c:v>nov-21</c:v>
                      </c:pt>
                      <c:pt idx="3">
                        <c:v>dec-21</c:v>
                      </c:pt>
                      <c:pt idx="4">
                        <c:v>jan-22</c:v>
                      </c:pt>
                      <c:pt idx="5">
                        <c:v>feb-22</c:v>
                      </c:pt>
                      <c:pt idx="6">
                        <c:v>mrt-22</c:v>
                      </c:pt>
                      <c:pt idx="7">
                        <c:v>apr-22</c:v>
                      </c:pt>
                      <c:pt idx="8">
                        <c:v>mei-22</c:v>
                      </c:pt>
                      <c:pt idx="9">
                        <c:v>jun-22</c:v>
                      </c:pt>
                      <c:pt idx="10">
                        <c:v>jul-22</c:v>
                      </c:pt>
                      <c:pt idx="11">
                        <c:v>aug-22</c:v>
                      </c:pt>
                      <c:pt idx="12">
                        <c:v>sep-22</c:v>
                      </c:pt>
                      <c:pt idx="13">
                        <c:v>okt-22</c:v>
                      </c:pt>
                      <c:pt idx="14">
                        <c:v>nov-22</c:v>
                      </c:pt>
                      <c:pt idx="15">
                        <c:v>dec-22</c:v>
                      </c:pt>
                      <c:pt idx="16">
                        <c:v>jan-23</c:v>
                      </c:pt>
                      <c:pt idx="17">
                        <c:v>feb-23</c:v>
                      </c:pt>
                      <c:pt idx="18">
                        <c:v>Laatste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Opwek!$I$3:$I$21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47.7</c:v>
                      </c:pt>
                      <c:pt idx="1">
                        <c:v>26</c:v>
                      </c:pt>
                      <c:pt idx="2">
                        <c:v>13.29</c:v>
                      </c:pt>
                      <c:pt idx="3">
                        <c:v>7.46</c:v>
                      </c:pt>
                      <c:pt idx="4">
                        <c:v>9.68</c:v>
                      </c:pt>
                      <c:pt idx="5">
                        <c:v>23.8</c:v>
                      </c:pt>
                      <c:pt idx="6">
                        <c:v>61.8</c:v>
                      </c:pt>
                      <c:pt idx="7">
                        <c:v>66.099999999999994</c:v>
                      </c:pt>
                      <c:pt idx="8">
                        <c:v>78.599999999999994</c:v>
                      </c:pt>
                      <c:pt idx="9">
                        <c:v>81.400000000000006</c:v>
                      </c:pt>
                      <c:pt idx="10">
                        <c:v>83.6</c:v>
                      </c:pt>
                      <c:pt idx="11">
                        <c:v>75.7</c:v>
                      </c:pt>
                      <c:pt idx="12">
                        <c:v>51.6</c:v>
                      </c:pt>
                      <c:pt idx="13">
                        <c:v>31.5</c:v>
                      </c:pt>
                      <c:pt idx="14">
                        <c:v>16.579999999999998</c:v>
                      </c:pt>
                      <c:pt idx="15">
                        <c:v>8.49</c:v>
                      </c:pt>
                      <c:pt idx="16">
                        <c:v>12.030000000000001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A8F2-4CAF-95B4-5F8ECC35574C}"/>
                  </c:ext>
                </c:extLst>
              </c15:ser>
            </c15:filteredLineSeries>
          </c:ext>
        </c:extLst>
      </c:lineChart>
      <c:catAx>
        <c:axId val="56768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567688248"/>
        <c:crosses val="autoZero"/>
        <c:auto val="1"/>
        <c:lblAlgn val="ctr"/>
        <c:lblOffset val="100"/>
        <c:noMultiLvlLbl val="0"/>
      </c:catAx>
      <c:valAx>
        <c:axId val="56768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56768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Vergelijking Oost-Zuid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lineChart>
        <c:grouping val="standard"/>
        <c:varyColors val="0"/>
        <c:ser>
          <c:idx val="7"/>
          <c:order val="0"/>
          <c:tx>
            <c:strRef>
              <c:f>Opwek!$I$2</c:f>
              <c:strCache>
                <c:ptCount val="1"/>
                <c:pt idx="0">
                  <c:v>Oost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Opwek!$A$3:$A$21</c:f>
              <c:strCache>
                <c:ptCount val="19"/>
                <c:pt idx="0">
                  <c:v>sep-21</c:v>
                </c:pt>
                <c:pt idx="1">
                  <c:v>okt-21</c:v>
                </c:pt>
                <c:pt idx="2">
                  <c:v>nov-21</c:v>
                </c:pt>
                <c:pt idx="3">
                  <c:v>dec-21</c:v>
                </c:pt>
                <c:pt idx="4">
                  <c:v>jan-22</c:v>
                </c:pt>
                <c:pt idx="5">
                  <c:v>feb-22</c:v>
                </c:pt>
                <c:pt idx="6">
                  <c:v>mrt-22</c:v>
                </c:pt>
                <c:pt idx="7">
                  <c:v>apr-22</c:v>
                </c:pt>
                <c:pt idx="8">
                  <c:v>mei-22</c:v>
                </c:pt>
                <c:pt idx="9">
                  <c:v>jun-22</c:v>
                </c:pt>
                <c:pt idx="10">
                  <c:v>jul-22</c:v>
                </c:pt>
                <c:pt idx="11">
                  <c:v>aug-22</c:v>
                </c:pt>
                <c:pt idx="12">
                  <c:v>sep-22</c:v>
                </c:pt>
                <c:pt idx="13">
                  <c:v>okt-22</c:v>
                </c:pt>
                <c:pt idx="14">
                  <c:v>nov-22</c:v>
                </c:pt>
                <c:pt idx="15">
                  <c:v>dec-22</c:v>
                </c:pt>
                <c:pt idx="16">
                  <c:v>jan-23</c:v>
                </c:pt>
                <c:pt idx="17">
                  <c:v>feb-23</c:v>
                </c:pt>
                <c:pt idx="18">
                  <c:v>Laatste</c:v>
                </c:pt>
              </c:strCache>
            </c:strRef>
          </c:cat>
          <c:val>
            <c:numRef>
              <c:f>Opwek!$I$3:$I$21</c:f>
              <c:numCache>
                <c:formatCode>General</c:formatCode>
                <c:ptCount val="19"/>
                <c:pt idx="0">
                  <c:v>47.7</c:v>
                </c:pt>
                <c:pt idx="1">
                  <c:v>26</c:v>
                </c:pt>
                <c:pt idx="2">
                  <c:v>13.29</c:v>
                </c:pt>
                <c:pt idx="3">
                  <c:v>7.46</c:v>
                </c:pt>
                <c:pt idx="4">
                  <c:v>9.68</c:v>
                </c:pt>
                <c:pt idx="5">
                  <c:v>23.8</c:v>
                </c:pt>
                <c:pt idx="6">
                  <c:v>61.8</c:v>
                </c:pt>
                <c:pt idx="7">
                  <c:v>66.099999999999994</c:v>
                </c:pt>
                <c:pt idx="8">
                  <c:v>78.599999999999994</c:v>
                </c:pt>
                <c:pt idx="9">
                  <c:v>81.400000000000006</c:v>
                </c:pt>
                <c:pt idx="10">
                  <c:v>83.6</c:v>
                </c:pt>
                <c:pt idx="11">
                  <c:v>75.7</c:v>
                </c:pt>
                <c:pt idx="12">
                  <c:v>51.6</c:v>
                </c:pt>
                <c:pt idx="13">
                  <c:v>31.5</c:v>
                </c:pt>
                <c:pt idx="14">
                  <c:v>16.579999999999998</c:v>
                </c:pt>
                <c:pt idx="15">
                  <c:v>8.49</c:v>
                </c:pt>
                <c:pt idx="16">
                  <c:v>12.030000000000001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B3-446C-ABCB-545AFAC2B663}"/>
            </c:ext>
          </c:extLst>
        </c:ser>
        <c:ser>
          <c:idx val="8"/>
          <c:order val="1"/>
          <c:tx>
            <c:strRef>
              <c:f>Opwek!$J$2</c:f>
              <c:strCache>
                <c:ptCount val="1"/>
                <c:pt idx="0">
                  <c:v>Zuid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Opwek!$A$3:$A$21</c:f>
              <c:strCache>
                <c:ptCount val="19"/>
                <c:pt idx="0">
                  <c:v>sep-21</c:v>
                </c:pt>
                <c:pt idx="1">
                  <c:v>okt-21</c:v>
                </c:pt>
                <c:pt idx="2">
                  <c:v>nov-21</c:v>
                </c:pt>
                <c:pt idx="3">
                  <c:v>dec-21</c:v>
                </c:pt>
                <c:pt idx="4">
                  <c:v>jan-22</c:v>
                </c:pt>
                <c:pt idx="5">
                  <c:v>feb-22</c:v>
                </c:pt>
                <c:pt idx="6">
                  <c:v>mrt-22</c:v>
                </c:pt>
                <c:pt idx="7">
                  <c:v>apr-22</c:v>
                </c:pt>
                <c:pt idx="8">
                  <c:v>mei-22</c:v>
                </c:pt>
                <c:pt idx="9">
                  <c:v>jun-22</c:v>
                </c:pt>
                <c:pt idx="10">
                  <c:v>jul-22</c:v>
                </c:pt>
                <c:pt idx="11">
                  <c:v>aug-22</c:v>
                </c:pt>
                <c:pt idx="12">
                  <c:v>sep-22</c:v>
                </c:pt>
                <c:pt idx="13">
                  <c:v>okt-22</c:v>
                </c:pt>
                <c:pt idx="14">
                  <c:v>nov-22</c:v>
                </c:pt>
                <c:pt idx="15">
                  <c:v>dec-22</c:v>
                </c:pt>
                <c:pt idx="16">
                  <c:v>jan-23</c:v>
                </c:pt>
                <c:pt idx="17">
                  <c:v>feb-23</c:v>
                </c:pt>
                <c:pt idx="18">
                  <c:v>Laatste</c:v>
                </c:pt>
              </c:strCache>
            </c:strRef>
          </c:cat>
          <c:val>
            <c:numRef>
              <c:f>Opwek!$J$3:$J$21</c:f>
              <c:numCache>
                <c:formatCode>General</c:formatCode>
                <c:ptCount val="19"/>
                <c:pt idx="0">
                  <c:v>57.7</c:v>
                </c:pt>
                <c:pt idx="1">
                  <c:v>29.4</c:v>
                </c:pt>
                <c:pt idx="2">
                  <c:v>12.8</c:v>
                </c:pt>
                <c:pt idx="3">
                  <c:v>7.62</c:v>
                </c:pt>
                <c:pt idx="4">
                  <c:v>9.74</c:v>
                </c:pt>
                <c:pt idx="5">
                  <c:v>24.6</c:v>
                </c:pt>
                <c:pt idx="6">
                  <c:v>73.900000000000006</c:v>
                </c:pt>
                <c:pt idx="7">
                  <c:v>81.900000000000006</c:v>
                </c:pt>
                <c:pt idx="8">
                  <c:v>99</c:v>
                </c:pt>
                <c:pt idx="9">
                  <c:v>99.1</c:v>
                </c:pt>
                <c:pt idx="10">
                  <c:v>101.5</c:v>
                </c:pt>
                <c:pt idx="11">
                  <c:v>89.9</c:v>
                </c:pt>
                <c:pt idx="12">
                  <c:v>60.7</c:v>
                </c:pt>
                <c:pt idx="13">
                  <c:v>35.1</c:v>
                </c:pt>
                <c:pt idx="14">
                  <c:v>14.899999999999999</c:v>
                </c:pt>
                <c:pt idx="15">
                  <c:v>8.17</c:v>
                </c:pt>
                <c:pt idx="16">
                  <c:v>10.82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B3-446C-ABCB-545AFAC2B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7682672"/>
        <c:axId val="567688248"/>
        <c:extLst>
          <c:ext xmlns:c15="http://schemas.microsoft.com/office/drawing/2012/chart" uri="{02D57815-91ED-43cb-92C2-25804820EDAC}">
            <c15:filteredLineSeries>
              <c15:ser>
                <c:idx val="9"/>
                <c:order val="2"/>
                <c:tx>
                  <c:strRef>
                    <c:extLst>
                      <c:ext uri="{02D57815-91ED-43cb-92C2-25804820EDAC}">
                        <c15:formulaRef>
                          <c15:sqref>Opwek!$K$2</c15:sqref>
                        </c15:formulaRef>
                      </c:ext>
                    </c:extLst>
                    <c:strCache>
                      <c:ptCount val="1"/>
                      <c:pt idx="0">
                        <c:v>West</c:v>
                      </c:pt>
                    </c:strCache>
                  </c:strRef>
                </c:tx>
                <c:spPr>
                  <a:ln w="28575" cap="rnd">
                    <a:solidFill>
                      <a:schemeClr val="accent2">
                        <a:lumMod val="8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Opwek!$A$3:$A$21</c15:sqref>
                        </c15:formulaRef>
                      </c:ext>
                    </c:extLst>
                    <c:strCache>
                      <c:ptCount val="19"/>
                      <c:pt idx="0">
                        <c:v>sep-21</c:v>
                      </c:pt>
                      <c:pt idx="1">
                        <c:v>okt-21</c:v>
                      </c:pt>
                      <c:pt idx="2">
                        <c:v>nov-21</c:v>
                      </c:pt>
                      <c:pt idx="3">
                        <c:v>dec-21</c:v>
                      </c:pt>
                      <c:pt idx="4">
                        <c:v>jan-22</c:v>
                      </c:pt>
                      <c:pt idx="5">
                        <c:v>feb-22</c:v>
                      </c:pt>
                      <c:pt idx="6">
                        <c:v>mrt-22</c:v>
                      </c:pt>
                      <c:pt idx="7">
                        <c:v>apr-22</c:v>
                      </c:pt>
                      <c:pt idx="8">
                        <c:v>mei-22</c:v>
                      </c:pt>
                      <c:pt idx="9">
                        <c:v>jun-22</c:v>
                      </c:pt>
                      <c:pt idx="10">
                        <c:v>jul-22</c:v>
                      </c:pt>
                      <c:pt idx="11">
                        <c:v>aug-22</c:v>
                      </c:pt>
                      <c:pt idx="12">
                        <c:v>sep-22</c:v>
                      </c:pt>
                      <c:pt idx="13">
                        <c:v>okt-22</c:v>
                      </c:pt>
                      <c:pt idx="14">
                        <c:v>nov-22</c:v>
                      </c:pt>
                      <c:pt idx="15">
                        <c:v>dec-22</c:v>
                      </c:pt>
                      <c:pt idx="16">
                        <c:v>jan-23</c:v>
                      </c:pt>
                      <c:pt idx="17">
                        <c:v>feb-23</c:v>
                      </c:pt>
                      <c:pt idx="18">
                        <c:v>Laatste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Opwek!$K$3:$K$21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51.9</c:v>
                      </c:pt>
                      <c:pt idx="1">
                        <c:v>26.700000000000003</c:v>
                      </c:pt>
                      <c:pt idx="2">
                        <c:v>11.989999999999998</c:v>
                      </c:pt>
                      <c:pt idx="3">
                        <c:v>6.22</c:v>
                      </c:pt>
                      <c:pt idx="4">
                        <c:v>9.2199999999999989</c:v>
                      </c:pt>
                      <c:pt idx="5">
                        <c:v>21.700000000000003</c:v>
                      </c:pt>
                      <c:pt idx="6">
                        <c:v>61.8</c:v>
                      </c:pt>
                      <c:pt idx="7">
                        <c:v>76.2</c:v>
                      </c:pt>
                      <c:pt idx="8">
                        <c:v>97.800000000000011</c:v>
                      </c:pt>
                      <c:pt idx="9">
                        <c:v>100.9</c:v>
                      </c:pt>
                      <c:pt idx="10">
                        <c:v>100.9</c:v>
                      </c:pt>
                      <c:pt idx="11">
                        <c:v>87.2</c:v>
                      </c:pt>
                      <c:pt idx="12">
                        <c:v>54</c:v>
                      </c:pt>
                      <c:pt idx="13">
                        <c:v>31.8</c:v>
                      </c:pt>
                      <c:pt idx="14">
                        <c:v>13.65</c:v>
                      </c:pt>
                      <c:pt idx="15">
                        <c:v>6.6400000000000006</c:v>
                      </c:pt>
                      <c:pt idx="16">
                        <c:v>10.02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0CB3-446C-ABCB-545AFAC2B663}"/>
                  </c:ext>
                </c:extLst>
              </c15:ser>
            </c15:filteredLineSeries>
          </c:ext>
        </c:extLst>
      </c:lineChart>
      <c:catAx>
        <c:axId val="56768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567688248"/>
        <c:crosses val="autoZero"/>
        <c:auto val="1"/>
        <c:lblAlgn val="ctr"/>
        <c:lblOffset val="100"/>
        <c:noMultiLvlLbl val="0"/>
      </c:catAx>
      <c:valAx>
        <c:axId val="56768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56768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8A5BE0F-C39D-40D4-83BC-84FFE04C8AE1}" type="datetime1">
              <a:rPr lang="nl-NL" smtClean="0"/>
              <a:t>4-3-2023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5ABA4-2F5F-4409-8CF8-3CF393B0A87C}" type="datetime1">
              <a:rPr lang="nl-NL" smtClean="0"/>
              <a:pPr/>
              <a:t>4-3-2023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4533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86131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56069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32163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2945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28016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7714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2004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99200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86288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71399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29830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7755F5-0C78-4C4C-A362-941064A25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099D633-58B6-C8B3-CDAF-7BF99FE06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B1A9536-B433-7CFC-99A1-C67380D22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1B64-8262-45A2-AF8A-7BD607AAF5F4}" type="datetimeFigureOut">
              <a:rPr lang="nl-NL" smtClean="0"/>
              <a:t>4-3-2023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9CF342-C1FE-117D-11EE-B514EDD94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380BC3-6099-D609-ACC6-012FD521B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2525" y="5441949"/>
            <a:ext cx="2743200" cy="365125"/>
          </a:xfrm>
        </p:spPr>
        <p:txBody>
          <a:bodyPr/>
          <a:lstStyle/>
          <a:p>
            <a:pPr rtl="0"/>
            <a:fld id="{19B51A1E-902D-48AF-9020-955120F399B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4915267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E6A591-4178-C93B-1478-7774A3EB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FE250E9-C879-96C0-1F01-617E6DA87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CA373A2-EE9E-EC51-D93D-6DABFD18D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1B64-8262-45A2-AF8A-7BD607AAF5F4}" type="datetimeFigureOut">
              <a:rPr lang="nl-NL" smtClean="0"/>
              <a:t>4-3-2023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A459B71-D787-44CC-1000-D86B82E63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D78206E-8CC5-65DC-CDDD-EAEEBE62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5690770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EFD7E7-700A-FA2B-2648-3FBBDBE88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9C53EB6-CF50-2D7C-B173-93BB4E3DE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07DD46F-4E5E-C864-23BD-A1C2C830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1B64-8262-45A2-AF8A-7BD607AAF5F4}" type="datetimeFigureOut">
              <a:rPr lang="nl-NL" smtClean="0"/>
              <a:t>4-3-2023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990A6C-1319-4122-369F-C4105AB1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EB21F0-0732-BFC5-E52C-29B378CB9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617760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58BD8D-0477-A21D-2BB5-495DCCE96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D67F97-8A51-5888-44DF-084122DFA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7B43ABE-C0CE-3F08-A0E7-9876AFB81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8C7E748-62BE-6F0A-2789-E01288E17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1B64-8262-45A2-AF8A-7BD607AAF5F4}" type="datetimeFigureOut">
              <a:rPr lang="nl-NL" smtClean="0"/>
              <a:t>4-3-2023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C7C2271-6ADF-D998-DAEE-F0D27C00D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243BFDA-9CE2-919B-2F44-EBA51AF8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14353290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8541F9-DD71-2CBF-FA63-8922F8153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24CCDDB-CD95-5E60-7230-E682D4AFA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9A79C2B-C9A6-9557-036F-81EEA71A0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A77E8C5-4528-AFEB-625B-A783060E5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F2C9998-F423-28D5-ABB3-E46C189D9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2D83D49-8919-99DD-8CD3-80BB957F0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1B64-8262-45A2-AF8A-7BD607AAF5F4}" type="datetimeFigureOut">
              <a:rPr lang="nl-NL" smtClean="0"/>
              <a:t>4-3-2023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642D1D9-17A3-6EA9-6AD7-424A6056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47AF919-E8F3-12FA-1F48-B3BD5A5C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1660287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E5E119-C9CA-FBA3-580B-176B48C33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AD1D87C-4545-0484-7CE6-9DC8B7ECD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1B64-8262-45A2-AF8A-7BD607AAF5F4}" type="datetimeFigureOut">
              <a:rPr lang="nl-NL" smtClean="0"/>
              <a:t>4-3-2023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FAAD6EF-499F-8C91-A400-63BB5AEE8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92BF48D-E0A2-F315-F981-E2D974B3B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79931797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2237299-3727-CB5E-1269-C3FC93419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1B64-8262-45A2-AF8A-7BD607AAF5F4}" type="datetimeFigureOut">
              <a:rPr lang="nl-NL" smtClean="0"/>
              <a:t>4-3-2023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EF78BF2-3489-ECA4-3761-669524BA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84680C8-8F0A-A623-555B-8959AB22B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73203251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A46EC-B918-3A44-8E07-ECDC7487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649AD6-3028-672B-06BD-44087B937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45BB8AA-56C9-40BA-4013-3F50ED2FA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41F6CF7-D350-D96D-80AB-6B05684D5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1B64-8262-45A2-AF8A-7BD607AAF5F4}" type="datetimeFigureOut">
              <a:rPr lang="nl-NL" smtClean="0"/>
              <a:t>4-3-2023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721BA68-4025-591D-8F30-24C0E04E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1FAA3FB-6CAE-D027-866D-7526553E0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05875" y="6356350"/>
            <a:ext cx="2743200" cy="365125"/>
          </a:xfrm>
          <a:noFill/>
        </p:spPr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86574411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B16C3-B541-5213-BF22-78A1D1F30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07C3BA7-9712-88DF-D135-3D28A636D9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4B33250-3485-553E-9D62-3C8412031B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2E84978-6903-35AD-E3DB-1CFCA185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1B64-8262-45A2-AF8A-7BD607AAF5F4}" type="datetimeFigureOut">
              <a:rPr lang="nl-NL" smtClean="0"/>
              <a:t>4-3-2023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BC74D52-B371-D62A-CE68-B28CF4D6C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60F2217-4306-A626-2071-1856587BD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55230408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AFA5C8-913A-9F16-8F82-AD9916830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88FCE97-6D9A-9D5C-9F69-51FFF3A1A4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247A339-74FB-1299-BBC5-E8020EF8F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1B64-8262-45A2-AF8A-7BD607AAF5F4}" type="datetimeFigureOut">
              <a:rPr lang="nl-NL" smtClean="0"/>
              <a:t>4-3-2023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E45E621-3B2B-4733-3451-320365983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6B00695-76FC-6897-57FF-04B6E5B53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9087118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430EF54-510A-A4CF-B481-E3816CF3D2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B83B701-C1E4-91E8-0D54-FD4E102A33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21E4FAE-DB73-F2F7-E946-F58FC9D14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1B64-8262-45A2-AF8A-7BD607AAF5F4}" type="datetimeFigureOut">
              <a:rPr lang="nl-NL" smtClean="0"/>
              <a:t>4-3-2023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5BE928D-7C04-C2FD-7F08-BED92F897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3E7E06-7692-4310-07BB-65F0B532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32172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jdelijke aanduiding voor afbeelding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nl-NL" dirty="0"/>
              <a:t>Hier uw foto invoegen of slepen en neerzetten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300" b="1" spc="-300" dirty="0"/>
            </a:lvl1pPr>
          </a:lstStyle>
          <a:p>
            <a:pPr lvl="0" algn="r" rtl="0"/>
            <a:r>
              <a:rPr lang="nl-NL" dirty="0"/>
              <a:t>Klikken om presentatietitel te bewerken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nl-NL" dirty="0"/>
              <a:t>Klik om de subtitelstijl van het model te bewerken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32977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fbeeldingsindeling tek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nl-NL" dirty="0"/>
              <a:t>Uw foto invoegen of slepen en neerzetten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defRPr sz="43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Paginatitel bewerken</a:t>
            </a:r>
          </a:p>
        </p:txBody>
      </p:sp>
      <p:sp>
        <p:nvSpPr>
          <p:cNvPr id="10" name="Subtitel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2668686"/>
            <a:ext cx="5472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1139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erdeler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jdelijke aanduiding voor afbeelding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nl-NL" dirty="0"/>
              <a:t>Hier uw foto invoegen of </a:t>
            </a:r>
            <a:br>
              <a:rPr lang="nl-NL" dirty="0"/>
            </a:br>
            <a:r>
              <a:rPr lang="nl-NL" dirty="0"/>
              <a:t>slepen en neerzetten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300" b="1" spc="-300" dirty="0"/>
            </a:lvl1pPr>
          </a:lstStyle>
          <a:p>
            <a:pPr lvl="0" algn="r" rtl="0"/>
            <a:r>
              <a:rPr lang="nl-NL" dirty="0"/>
              <a:t>Klikken om sectieverdeler te bewerken</a:t>
            </a:r>
          </a:p>
        </p:txBody>
      </p:sp>
      <p:sp>
        <p:nvSpPr>
          <p:cNvPr id="7" name="Subtitel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nl-NL" dirty="0"/>
              <a:t>Klik om de subtitelstijl van het model te bewerken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51994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9" name="Subtitel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Linker tijdelijke aanduiding vergelijking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dirty="0"/>
              <a:t>Tekststijlen van het model bewerken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12" name="Linker tijdelijke aanduiding vergelijking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0000" y="1516359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nl-NL" dirty="0"/>
              <a:t>Tekststijlen van het model bewerken</a:t>
            </a:r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2020359"/>
            <a:ext cx="5472113" cy="4170891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9409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5" name="Subtitel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16137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7" name="Subtitel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7" name="Subtitel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512000"/>
            <a:ext cx="5472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6" name="Tijdelijke aanduiding voor tekst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1511250"/>
            <a:ext cx="5472113" cy="4680000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9" name="Subtitel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1550" y="1511476"/>
            <a:ext cx="3600450" cy="4679249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11" name="Tijdelijke aanduiding voor tekst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1550" y="1511475"/>
            <a:ext cx="3600450" cy="4679250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10" name="Subtitel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412" y="1512000"/>
            <a:ext cx="2160588" cy="4679250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13" name="Tijdelijke aanduiding voor tekst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1412" y="1512000"/>
            <a:ext cx="2160588" cy="4679250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6412" y="1507535"/>
            <a:ext cx="2160588" cy="4679250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17" name="Tijdelijke aanduiding voor tekst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11412" y="1507535"/>
            <a:ext cx="2160588" cy="4683715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364D1EF-96C8-62EE-8D89-0A91D423C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B2C51C-CAFA-7666-8E43-737AA0095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CA504C-A080-616C-66F8-7B50E8CB00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71B64-8262-45A2-AF8A-7BD607AAF5F4}" type="datetimeFigureOut">
              <a:rPr lang="nl-NL" smtClean="0"/>
              <a:t>4-3-2023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5E5F53-A128-0E55-0EDC-8D988F3BD1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E0FDE1-EFE7-FEF3-9144-FA7A8F2D87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8C994D91-9027-2A26-699E-B3899486287B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E0184D3-9E4E-2744-88EC-6BCC0C99729F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9" name="Vrije vorm: Shape 30">
            <a:extLst>
              <a:ext uri="{FF2B5EF4-FFF2-40B4-BE49-F238E27FC236}">
                <a16:creationId xmlns:a16="http://schemas.microsoft.com/office/drawing/2014/main" id="{E3BEC06A-40AD-5FB5-5884-3D9BCC3CEA2F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369F5D5-2228-20D1-A761-452FA49F63C1}"/>
              </a:ext>
            </a:extLst>
          </p:cNvPr>
          <p:cNvSpPr txBox="1"/>
          <p:nvPr userDrawn="1"/>
        </p:nvSpPr>
        <p:spPr>
          <a:xfrm>
            <a:off x="10243100" y="6422491"/>
            <a:ext cx="1053900" cy="380860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r" rtl="0">
              <a:lnSpc>
                <a:spcPts val="1000"/>
              </a:lnSpc>
            </a:pPr>
            <a:r>
              <a:rPr lang="nl-NL" sz="2500" b="1" i="0" spc="-100" dirty="0">
                <a:solidFill>
                  <a:schemeClr val="accent1"/>
                </a:solidFill>
                <a:latin typeface="+mj-lt"/>
              </a:rPr>
              <a:t>TREY</a:t>
            </a:r>
            <a:r>
              <a:rPr lang="nl-NL" sz="1600" b="1" i="0" spc="-100" dirty="0">
                <a:solidFill>
                  <a:schemeClr val="accent1"/>
                </a:solidFill>
                <a:latin typeface="+mj-lt"/>
              </a:rPr>
              <a:t> </a:t>
            </a:r>
            <a:br>
              <a:rPr lang="nl-NL" sz="1600" b="1" i="0" spc="-100" baseline="0" dirty="0">
                <a:solidFill>
                  <a:schemeClr val="accent1"/>
                </a:solidFill>
                <a:latin typeface="+mj-lt"/>
              </a:rPr>
            </a:br>
            <a:r>
              <a:rPr lang="nl-NL" sz="1200" b="0" i="0" spc="14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Research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E663E158-439B-4C54-EE6A-E46028C36433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98F59317-5EEE-06CB-22CA-7FAFAC8B5E6C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52F6A7C-7152-B86A-5C1D-35DC4BA10436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0082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7" r:id="rId14"/>
    <p:sldLayoutId id="2147483728" r:id="rId15"/>
    <p:sldLayoutId id="2147483686" r:id="rId16"/>
    <p:sldLayoutId id="2147483650" r:id="rId17"/>
    <p:sldLayoutId id="2147483652" r:id="rId18"/>
    <p:sldLayoutId id="2147483656" r:id="rId19"/>
    <p:sldLayoutId id="2147483657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fburgwijk.nl/uimg/profburgwijk/b108347_att-zonpbw-handleiding-naar-succes2022v16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mgevingsloket.nl/Particulier/particulier/home/checken?init=true&amp;clear-case=true#/home/checken/LocatieWerkzaamhede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gemeente.leiden.nl/inwoners-en-ondernemers/wonen-en-bouwen/omgevingsvergunningen/beoordeling-op-uiterlijk-en-schoonheid-bij-verbouwen/" TargetMode="External"/><Relationship Id="rId7" Type="http://schemas.openxmlformats.org/officeDocument/2006/relationships/hyperlink" Target="https://www.profburgwijk.nl/uimg/profburgwijk/b108347_att-zonpbw-handleiding-naar-succes2022v16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hyperlink" Target="https://lokaleregelgeving.overheid.nl/CVDR650324#d29425821e4765" TargetMode="External"/><Relationship Id="rId4" Type="http://schemas.openxmlformats.org/officeDocument/2006/relationships/hyperlink" Target="https://kaart.leiden.nl/zonnepanelen#52.1461/4.4821/52.1557/4.5196/brt/334,335,336/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fburgwijk.nl/uimg/profburgwijk/b108347_att-zonpbw-handleiding-naar-succes2022v16.pdf" TargetMode="External"/><Relationship Id="rId3" Type="http://schemas.openxmlformats.org/officeDocument/2006/relationships/hyperlink" Target="https://www.omgevingsloket.nl/handleiding/toelichting-bijlagetypen-omgevingsloket-online.pdf" TargetMode="External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chart" Target="../charts/chart1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Rode panelen op rode daken">
            <a:extLst>
              <a:ext uri="{FF2B5EF4-FFF2-40B4-BE49-F238E27FC236}">
                <a16:creationId xmlns:a16="http://schemas.microsoft.com/office/drawing/2014/main" id="{48360AC5-DD81-4B71-5285-6B130766A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" y="0"/>
            <a:ext cx="12181544" cy="628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Bewonerservaring</a:t>
            </a:r>
          </a:p>
        </p:txBody>
      </p:sp>
      <p:sp>
        <p:nvSpPr>
          <p:cNvPr id="4" name="Subtitel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000" dirty="0" err="1"/>
              <a:t>Zonnepanelen</a:t>
            </a:r>
            <a:r>
              <a:rPr lang="en-US" sz="2000" dirty="0"/>
              <a:t> in de </a:t>
            </a:r>
            <a:r>
              <a:rPr lang="en-US" sz="2000" dirty="0" err="1"/>
              <a:t>ProfBurgwijk</a:t>
            </a:r>
            <a:endParaRPr lang="en-US" sz="2000" dirty="0"/>
          </a:p>
        </p:txBody>
      </p:sp>
      <p:sp>
        <p:nvSpPr>
          <p:cNvPr id="5" name="Rechthoek 4" descr="Accentblok">
            <a:extLst>
              <a:ext uri="{FF2B5EF4-FFF2-40B4-BE49-F238E27FC236}">
                <a16:creationId xmlns:a16="http://schemas.microsoft.com/office/drawing/2014/main" id="{D16ACEF8-AE7A-C8F8-7FC9-716C6F6D0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0" y="5065987"/>
            <a:ext cx="2969172" cy="1766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8992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ijdelijke aanduiding voor afbeelding 8" descr="Kronkelende weg door de heuvels en een vallei bij zonsondergang">
            <a:extLst>
              <a:ext uri="{FF2B5EF4-FFF2-40B4-BE49-F238E27FC236}">
                <a16:creationId xmlns:a16="http://schemas.microsoft.com/office/drawing/2014/main" id="{A9A75888-22E3-1D43-9112-DA02186070B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/>
          <a:stretch/>
        </p:blipFill>
        <p:spPr/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nl-NL" sz="6000" dirty="0"/>
              <a:t>Vanavond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>
            <a:normAutofit fontScale="92500" lnSpcReduction="10000"/>
          </a:bodyPr>
          <a:lstStyle/>
          <a:p>
            <a:pPr rtl="0"/>
            <a:r>
              <a:rPr lang="nl-NL" dirty="0"/>
              <a:t>Bouwvergunning aanvragen</a:t>
            </a:r>
          </a:p>
          <a:p>
            <a:pPr rtl="0"/>
            <a:r>
              <a:rPr lang="nl-NL" dirty="0"/>
              <a:t>Zonnestroom oogsten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92500"/>
          </a:bodyPr>
          <a:lstStyle/>
          <a:p>
            <a:pPr marL="0" indent="0" rtl="0">
              <a:buNone/>
            </a:pPr>
            <a:r>
              <a:rPr lang="nl-NL" sz="2800" dirty="0"/>
              <a:t>Mijn zonnepanelenreis </a:t>
            </a:r>
          </a:p>
          <a:p>
            <a:pPr rtl="0"/>
            <a:r>
              <a:rPr lang="nl-NL" dirty="0"/>
              <a:t>Wensen en mogelijkheden bepalen </a:t>
            </a:r>
          </a:p>
          <a:p>
            <a:pPr rtl="0"/>
            <a:r>
              <a:rPr lang="nl-NL" dirty="0"/>
              <a:t>Offerte regelen </a:t>
            </a:r>
          </a:p>
          <a:p>
            <a:pPr rtl="0"/>
            <a:r>
              <a:rPr lang="nl-NL" dirty="0"/>
              <a:t>Bouwvergunning aanvragen</a:t>
            </a:r>
          </a:p>
          <a:p>
            <a:pPr rtl="0"/>
            <a:r>
              <a:rPr lang="nl-NL" dirty="0"/>
              <a:t>Zonnepanelen plaatsen</a:t>
            </a:r>
          </a:p>
          <a:p>
            <a:pPr rtl="0"/>
            <a:r>
              <a:rPr lang="nl-NL" dirty="0"/>
              <a:t>Zonnestroom oogsten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/>
              <a:t>2</a:t>
            </a:fld>
            <a:endParaRPr lang="nl-NL" dirty="0"/>
          </a:p>
        </p:txBody>
      </p:sp>
      <p:sp>
        <p:nvSpPr>
          <p:cNvPr id="20" name="Rechthoek 19" descr="Accentblok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8588" y="3688075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29746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afbeelding 10" descr="Stapel kleurrijke dossiers">
            <a:extLst>
              <a:ext uri="{FF2B5EF4-FFF2-40B4-BE49-F238E27FC236}">
                <a16:creationId xmlns:a16="http://schemas.microsoft.com/office/drawing/2014/main" id="{2E7ADBC3-DECA-9F4C-9289-9E43C72759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6826" r="6826"/>
          <a:stretch/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nl-NL" sz="6000" dirty="0"/>
              <a:t>Bouwvergunning aanvragen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F278402B-CA7D-4F5B-B3FA-ED74AB3CFB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5700" y="4338047"/>
            <a:ext cx="5956300" cy="1668179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nl-NL" dirty="0"/>
              <a:t>Mijn vooroordelen</a:t>
            </a:r>
          </a:p>
          <a:p>
            <a:pPr rtl="0"/>
            <a:r>
              <a:rPr lang="nl-NL" dirty="0"/>
              <a:t>Wat mag?</a:t>
            </a:r>
          </a:p>
          <a:p>
            <a:pPr rtl="0"/>
            <a:r>
              <a:rPr lang="nl-NL" dirty="0"/>
              <a:t>Wat in te vullen?</a:t>
            </a:r>
          </a:p>
          <a:p>
            <a:pPr rtl="0"/>
            <a:r>
              <a:rPr lang="nl-NL" dirty="0"/>
              <a:t>Het invullen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DD5A594-D852-43BB-B591-E9D90272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3</a:t>
            </a:fld>
            <a:endParaRPr lang="nl-NL" dirty="0"/>
          </a:p>
        </p:txBody>
      </p:sp>
      <p:sp>
        <p:nvSpPr>
          <p:cNvPr id="2" name="Rechthoek 1" descr="Accentblok">
            <a:extLst>
              <a:ext uri="{FF2B5EF4-FFF2-40B4-BE49-F238E27FC236}">
                <a16:creationId xmlns:a16="http://schemas.microsoft.com/office/drawing/2014/main" id="{60F8D2CE-F4A8-CC75-4EA3-9414FAFAB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0588" y="4148792"/>
            <a:ext cx="2411412" cy="1882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1674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nl-NL" dirty="0"/>
              <a:t>Mijn vooroordelen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CA42D59-EAD6-4F95-84F1-32A30F05785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r>
              <a:rPr lang="nl-NL" dirty="0"/>
              <a:t>Of wat ik ervaarde bij vorige aanvragen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999" y="2504661"/>
            <a:ext cx="10053784" cy="3696114"/>
          </a:xfrm>
        </p:spPr>
        <p:txBody>
          <a:bodyPr rtlCol="0">
            <a:normAutofit fontScale="85000" lnSpcReduction="20000"/>
          </a:bodyPr>
          <a:lstStyle/>
          <a:p>
            <a:pPr rtl="0"/>
            <a:r>
              <a:rPr lang="nl-NL" dirty="0"/>
              <a:t>Vinden wat ik moet invullen is moeilijk</a:t>
            </a:r>
          </a:p>
          <a:p>
            <a:pPr rtl="0"/>
            <a:r>
              <a:rPr lang="nl-NL" dirty="0"/>
              <a:t>Bij vragen vooraf krijg ik geen uitleg</a:t>
            </a:r>
          </a:p>
          <a:p>
            <a:pPr rtl="0"/>
            <a:r>
              <a:rPr lang="nl-NL" dirty="0"/>
              <a:t>Mijn aanvraag moet voldoen aan de letter van de wet, niet aan de geest van de wet</a:t>
            </a:r>
          </a:p>
          <a:p>
            <a:pPr rtl="0"/>
            <a:r>
              <a:rPr lang="nl-NL" dirty="0"/>
              <a:t>Een fout betekent ‘nee’, niet ‘nee, want…’</a:t>
            </a:r>
          </a:p>
          <a:p>
            <a:pPr rtl="0"/>
            <a:r>
              <a:rPr lang="nl-NL" dirty="0"/>
              <a:t>Bij vragen achteraf krijg ik uitleg – en kan ik opnieuw beginnen</a:t>
            </a:r>
          </a:p>
          <a:p>
            <a:pPr rtl="0"/>
            <a:endParaRPr lang="nl-NL" dirty="0"/>
          </a:p>
          <a:p>
            <a:pPr rtl="0"/>
            <a:endParaRPr lang="nl-NL" dirty="0"/>
          </a:p>
          <a:p>
            <a:pPr rtl="0"/>
            <a:r>
              <a:rPr lang="nl-NL" dirty="0"/>
              <a:t>Geruststelling: zonnepanelen-vergunningen zijn makkelijker</a:t>
            </a:r>
          </a:p>
          <a:p>
            <a:r>
              <a:rPr lang="nl-NL" dirty="0"/>
              <a:t>Extra tip: </a:t>
            </a:r>
            <a:r>
              <a:rPr lang="nl-NL" sz="2800" dirty="0"/>
              <a:t>Er is inmiddels hulp! Zie de </a:t>
            </a:r>
            <a:r>
              <a:rPr lang="nl-NL" sz="2800" dirty="0">
                <a:hlinkClick r:id="rId3"/>
              </a:rPr>
              <a:t>handleiding</a:t>
            </a:r>
            <a:r>
              <a:rPr lang="nl-NL" sz="2800" dirty="0"/>
              <a:t> van Floris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4</a:t>
            </a:fld>
            <a:endParaRPr lang="nl-NL" dirty="0"/>
          </a:p>
        </p:txBody>
      </p:sp>
      <p:sp>
        <p:nvSpPr>
          <p:cNvPr id="12" name="Rechthoek 11" descr="Accentblok links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800" y="210031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88837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nl-NL" dirty="0"/>
              <a:t>Wat mag?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CA42D59-EAD6-4F95-84F1-32A30F05785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r>
              <a:rPr lang="nl-NL" dirty="0"/>
              <a:t>Stap 1 – </a:t>
            </a:r>
            <a:r>
              <a:rPr lang="nl-NL" dirty="0">
                <a:hlinkClick r:id="rId3"/>
              </a:rPr>
              <a:t>de vergunningscheck</a:t>
            </a:r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998" y="2504661"/>
            <a:ext cx="6971979" cy="3921339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nl-NL" dirty="0"/>
              <a:t>Vergunningscheck gedaan</a:t>
            </a:r>
          </a:p>
          <a:p>
            <a:pPr rtl="0"/>
            <a:r>
              <a:rPr lang="nl-NL" dirty="0"/>
              <a:t>Twijfel: heb ik het goed ingevuld?</a:t>
            </a:r>
          </a:p>
          <a:p>
            <a:pPr rtl="0"/>
            <a:r>
              <a:rPr lang="nl-NL" dirty="0"/>
              <a:t>Antwoord: </a:t>
            </a:r>
            <a:r>
              <a:rPr lang="nl-NL" dirty="0" err="1"/>
              <a:t>vergunningsplichtig</a:t>
            </a:r>
            <a:r>
              <a:rPr lang="nl-NL" dirty="0"/>
              <a:t> – maar waarom?</a:t>
            </a:r>
          </a:p>
          <a:p>
            <a:endParaRPr lang="nl-NL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dirty="0"/>
              <a:t>Mijn tip: lees de welstandsregels (of de handleiding) en vergeet de vergunningscheck! </a:t>
            </a:r>
          </a:p>
          <a:p>
            <a:pPr marL="0" indent="0" rtl="0">
              <a:buNone/>
            </a:pPr>
            <a:endParaRPr lang="nl-NL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5</a:t>
            </a:fld>
            <a:endParaRPr lang="nl-NL" dirty="0"/>
          </a:p>
        </p:txBody>
      </p:sp>
      <p:sp>
        <p:nvSpPr>
          <p:cNvPr id="12" name="Rechthoek 11" descr="Accentblok links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800" y="210031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2F91C7A-B1A0-8448-A080-A5D004E60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0900" y="2221600"/>
            <a:ext cx="422910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23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nl-NL" dirty="0"/>
              <a:t>Wat mag?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CA42D59-EAD6-4F95-84F1-32A30F05785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r>
              <a:rPr lang="nl-NL" dirty="0"/>
              <a:t>Stap 2 – Zoektocht naar wat wel mag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999" y="1770825"/>
            <a:ext cx="8005242" cy="4585526"/>
          </a:xfrm>
        </p:spPr>
        <p:txBody>
          <a:bodyPr rtlCol="0">
            <a:normAutofit fontScale="85000" lnSpcReduction="20000"/>
          </a:bodyPr>
          <a:lstStyle/>
          <a:p>
            <a:pPr marL="0" indent="0" rtl="0">
              <a:buNone/>
            </a:pPr>
            <a:r>
              <a:rPr lang="nl-NL" dirty="0"/>
              <a:t>Zoektocht naar de regels</a:t>
            </a:r>
          </a:p>
          <a:p>
            <a:pPr rtl="0"/>
            <a:r>
              <a:rPr lang="nl-NL" dirty="0">
                <a:hlinkClick r:id="rId3"/>
              </a:rPr>
              <a:t>Omgevingsvergunning Leiden – beoordeling op schoonheid bij verbouwen</a:t>
            </a:r>
            <a:endParaRPr lang="nl-NL" dirty="0"/>
          </a:p>
          <a:p>
            <a:pPr lvl="1"/>
            <a:r>
              <a:rPr lang="nl-NL" dirty="0"/>
              <a:t>Advies Doe de vergunningscheck</a:t>
            </a:r>
          </a:p>
          <a:p>
            <a:pPr rtl="0"/>
            <a:r>
              <a:rPr lang="nl-NL" dirty="0"/>
              <a:t>Onderaan: &gt; Zonnepanelen in beschermd stadsgezicht</a:t>
            </a:r>
          </a:p>
          <a:p>
            <a:pPr lvl="1"/>
            <a:r>
              <a:rPr lang="nl-NL" dirty="0"/>
              <a:t>Verwijzing naar de </a:t>
            </a:r>
            <a:r>
              <a:rPr lang="nl-NL" dirty="0">
                <a:hlinkClick r:id="rId4"/>
              </a:rPr>
              <a:t>plattegrond</a:t>
            </a:r>
            <a:r>
              <a:rPr lang="nl-NL" dirty="0"/>
              <a:t>: nu weet ik mijn daktypes!</a:t>
            </a:r>
          </a:p>
          <a:p>
            <a:pPr lvl="1"/>
            <a:r>
              <a:rPr lang="nl-NL" dirty="0"/>
              <a:t>Vermelding ‘Hoofdstuk 7 welstandsnota’</a:t>
            </a:r>
          </a:p>
          <a:p>
            <a:pPr lvl="1"/>
            <a:r>
              <a:rPr lang="nl-NL" dirty="0"/>
              <a:t>Elders op de pagina link naar welstandsnota gevonden</a:t>
            </a:r>
          </a:p>
          <a:p>
            <a:pPr rtl="0"/>
            <a:r>
              <a:rPr lang="nl-NL" dirty="0">
                <a:hlinkClick r:id="rId5"/>
              </a:rPr>
              <a:t>Welstandsnota</a:t>
            </a:r>
            <a:r>
              <a:rPr lang="nl-NL" dirty="0"/>
              <a:t>, ‘hoofdstuk’ 7</a:t>
            </a:r>
          </a:p>
          <a:p>
            <a:pPr lvl="1"/>
            <a:r>
              <a:rPr lang="nl-NL" dirty="0"/>
              <a:t>Zonnepanelen mogen als voldaan aan richtlijnen in bijlage 2</a:t>
            </a:r>
          </a:p>
          <a:p>
            <a:r>
              <a:rPr lang="nl-NL" dirty="0"/>
              <a:t>Bijlage 2: </a:t>
            </a:r>
            <a:r>
              <a:rPr lang="nl-NL" dirty="0">
                <a:solidFill>
                  <a:srgbClr val="00B050"/>
                </a:solidFill>
              </a:rPr>
              <a:t>GEVONDEN! </a:t>
            </a:r>
            <a:r>
              <a:rPr lang="nl-NL" dirty="0"/>
              <a:t>Wat er wel mag op dakvlaktype 2 &amp; 3</a:t>
            </a:r>
          </a:p>
          <a:p>
            <a:endParaRPr lang="nl-NL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dirty="0"/>
              <a:t>Mijn DIY tip: </a:t>
            </a:r>
            <a:r>
              <a:rPr lang="nl-NL" dirty="0">
                <a:hlinkClick r:id="rId4"/>
              </a:rPr>
              <a:t>Plattegrond</a:t>
            </a:r>
            <a:r>
              <a:rPr lang="nl-NL" dirty="0"/>
              <a:t> &amp; </a:t>
            </a:r>
            <a:r>
              <a:rPr lang="nl-NL" dirty="0">
                <a:hlinkClick r:id="rId5"/>
              </a:rPr>
              <a:t>bijlage 2 </a:t>
            </a:r>
            <a:r>
              <a:rPr lang="nl-NL" dirty="0"/>
              <a:t>zijn je basis</a:t>
            </a:r>
          </a:p>
          <a:p>
            <a:pPr marL="0" indent="0" rtl="0">
              <a:buNone/>
            </a:pPr>
            <a:endParaRPr lang="nl-NL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6</a:t>
            </a:fld>
            <a:endParaRPr lang="nl-NL" dirty="0"/>
          </a:p>
        </p:txBody>
      </p:sp>
      <p:sp>
        <p:nvSpPr>
          <p:cNvPr id="12" name="Rechthoek 11" descr="Accentblok links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800" y="1512000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9F8EAF4-EAFB-94D1-9AF7-313ECDE77B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7061" y="68276"/>
            <a:ext cx="3854939" cy="243638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6BE801C0-47F1-0A1A-90D6-F2017FB8D948}"/>
              </a:ext>
            </a:extLst>
          </p:cNvPr>
          <p:cNvSpPr txBox="1"/>
          <p:nvPr/>
        </p:nvSpPr>
        <p:spPr>
          <a:xfrm>
            <a:off x="476372" y="6184205"/>
            <a:ext cx="9280864" cy="46166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nl-NL" sz="2400" dirty="0"/>
              <a:t>Controle: </a:t>
            </a:r>
            <a:r>
              <a:rPr lang="nl-NL" sz="2400" dirty="0">
                <a:hlinkClick r:id="rId7"/>
              </a:rPr>
              <a:t>Handleiding</a:t>
            </a:r>
            <a:r>
              <a:rPr lang="nl-NL" sz="2400" dirty="0"/>
              <a:t> prima! Nog wat specials extra die blijken te mogen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332BD60-AE26-3586-A038-306622E910D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6653" t="17685"/>
          <a:stretch/>
        </p:blipFill>
        <p:spPr>
          <a:xfrm>
            <a:off x="8369624" y="2504661"/>
            <a:ext cx="3760231" cy="355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982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nl-NL" dirty="0"/>
              <a:t>Wat in te vullen?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CA42D59-EAD6-4F95-84F1-32A30F05785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r>
              <a:rPr lang="nl-NL" dirty="0"/>
              <a:t>Het formulier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999" y="2504661"/>
            <a:ext cx="5835451" cy="3921339"/>
          </a:xfrm>
        </p:spPr>
        <p:txBody>
          <a:bodyPr rtlCol="0">
            <a:normAutofit/>
          </a:bodyPr>
          <a:lstStyle/>
          <a:p>
            <a:r>
              <a:rPr lang="nl-NL" dirty="0"/>
              <a:t>De echte aanvraag zijn de bijlagen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>
                <a:hlinkClick r:id="rId3"/>
              </a:rPr>
              <a:t>Uitleg over bijlagen</a:t>
            </a:r>
            <a:r>
              <a:rPr lang="nl-NL" dirty="0"/>
              <a:t> waar zijn ‘mijn’ bijlagen?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7</a:t>
            </a:fld>
            <a:endParaRPr lang="nl-NL" dirty="0"/>
          </a:p>
        </p:txBody>
      </p:sp>
      <p:sp>
        <p:nvSpPr>
          <p:cNvPr id="12" name="Rechthoek 11" descr="Accentblok links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800" y="210031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C5C5B84-B5DE-2DBF-40B4-E615BF14E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776" y="3085379"/>
            <a:ext cx="4527226" cy="1376571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E5CE6E9-6EC3-F60E-D560-27422B857B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699" y="224443"/>
            <a:ext cx="5678301" cy="5153025"/>
          </a:xfrm>
          <a:prstGeom prst="rect">
            <a:avLst/>
          </a:prstGeom>
        </p:spPr>
      </p:pic>
      <p:sp>
        <p:nvSpPr>
          <p:cNvPr id="10" name="Pijl: links/rechts 9">
            <a:extLst>
              <a:ext uri="{FF2B5EF4-FFF2-40B4-BE49-F238E27FC236}">
                <a16:creationId xmlns:a16="http://schemas.microsoft.com/office/drawing/2014/main" id="{B2B73883-C217-F67C-A536-83854B2054D8}"/>
              </a:ext>
            </a:extLst>
          </p:cNvPr>
          <p:cNvSpPr/>
          <p:nvPr/>
        </p:nvSpPr>
        <p:spPr>
          <a:xfrm>
            <a:off x="5355331" y="3813775"/>
            <a:ext cx="1196359" cy="360000"/>
          </a:xfrm>
          <a:prstGeom prst="left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Graphic 12" descr="Vraagteken met effen opvulling">
            <a:extLst>
              <a:ext uri="{FF2B5EF4-FFF2-40B4-BE49-F238E27FC236}">
                <a16:creationId xmlns:a16="http://schemas.microsoft.com/office/drawing/2014/main" id="{1EE2DAF3-2B79-EB4D-446F-D870567BAA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96311" y="2949934"/>
            <a:ext cx="914400" cy="914400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880B81D6-D11B-0C89-B7D5-E7228631BFC9}"/>
              </a:ext>
            </a:extLst>
          </p:cNvPr>
          <p:cNvSpPr txBox="1"/>
          <p:nvPr/>
        </p:nvSpPr>
        <p:spPr>
          <a:xfrm>
            <a:off x="7677149" y="5419724"/>
            <a:ext cx="3571875" cy="83099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nl-NL" sz="2400" dirty="0"/>
              <a:t>Er is inmiddels hulp! Zie de </a:t>
            </a:r>
            <a:r>
              <a:rPr lang="nl-NL" sz="2400" dirty="0">
                <a:hlinkClick r:id="rId8"/>
              </a:rPr>
              <a:t>handleiding</a:t>
            </a:r>
            <a:r>
              <a:rPr lang="nl-NL" sz="2400" dirty="0"/>
              <a:t> van Floris</a:t>
            </a:r>
          </a:p>
        </p:txBody>
      </p:sp>
      <p:pic>
        <p:nvPicPr>
          <p:cNvPr id="15" name="Graphic 14" descr="Uitroepteken met effen opvulling">
            <a:extLst>
              <a:ext uri="{FF2B5EF4-FFF2-40B4-BE49-F238E27FC236}">
                <a16:creationId xmlns:a16="http://schemas.microsoft.com/office/drawing/2014/main" id="{0D34397A-60C9-A00B-EB4C-DAE6B3BD20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200" y="5378022"/>
            <a:ext cx="914400" cy="914400"/>
          </a:xfrm>
          <a:prstGeom prst="rect">
            <a:avLst/>
          </a:prstGeom>
        </p:spPr>
      </p:pic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013DF8D4-25EB-8C1C-92FC-5D6F6A72F666}"/>
              </a:ext>
            </a:extLst>
          </p:cNvPr>
          <p:cNvSpPr/>
          <p:nvPr/>
        </p:nvSpPr>
        <p:spPr>
          <a:xfrm>
            <a:off x="740776" y="3725104"/>
            <a:ext cx="4471294" cy="73684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B47A9F88-C7CA-3B5F-11C7-64C8DCD2EFD5}"/>
              </a:ext>
            </a:extLst>
          </p:cNvPr>
          <p:cNvSpPr/>
          <p:nvPr/>
        </p:nvSpPr>
        <p:spPr>
          <a:xfrm>
            <a:off x="728508" y="3515146"/>
            <a:ext cx="4471294" cy="209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3EFAF98F-B4F5-0821-B85D-7D426D5E932E}"/>
              </a:ext>
            </a:extLst>
          </p:cNvPr>
          <p:cNvSpPr/>
          <p:nvPr/>
        </p:nvSpPr>
        <p:spPr>
          <a:xfrm>
            <a:off x="6513699" y="1769530"/>
            <a:ext cx="4471294" cy="24570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8828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nl-NL" dirty="0"/>
              <a:t>Het invullen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CA42D59-EAD6-4F95-84F1-32A30F05785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r>
              <a:rPr lang="nl-NL" dirty="0"/>
              <a:t>Wat moet er nu echt?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998" y="2504661"/>
            <a:ext cx="10998001" cy="3851689"/>
          </a:xfrm>
        </p:spPr>
        <p:txBody>
          <a:bodyPr rtlCol="0">
            <a:normAutofit fontScale="77500" lnSpcReduction="20000"/>
          </a:bodyPr>
          <a:lstStyle/>
          <a:p>
            <a:r>
              <a:rPr lang="nl-NL" dirty="0"/>
              <a:t>Situatieschets </a:t>
            </a:r>
            <a:r>
              <a:rPr lang="nl-NL" dirty="0">
                <a:sym typeface="Wingdings" panose="05000000000000000000" pitchFamily="2" charset="2"/>
              </a:rPr>
              <a:t> kopie van de zonnepanelenplattegrond</a:t>
            </a:r>
          </a:p>
          <a:p>
            <a:r>
              <a:rPr lang="nl-NL" dirty="0">
                <a:sym typeface="Wingdings" panose="05000000000000000000" pitchFamily="2" charset="2"/>
              </a:rPr>
              <a:t>1:100 tekeningen  </a:t>
            </a:r>
            <a:r>
              <a:rPr lang="nl-NL" dirty="0">
                <a:solidFill>
                  <a:srgbClr val="00B050"/>
                </a:solidFill>
                <a:sym typeface="Wingdings" panose="05000000000000000000" pitchFamily="2" charset="2"/>
              </a:rPr>
              <a:t>oude vergunningsaanvraag</a:t>
            </a:r>
            <a:r>
              <a:rPr lang="nl-NL" dirty="0">
                <a:sym typeface="Wingdings" panose="05000000000000000000" pitchFamily="2" charset="2"/>
              </a:rPr>
              <a:t>, in Paint rechthoekjes er op geplakt</a:t>
            </a:r>
          </a:p>
          <a:p>
            <a:r>
              <a:rPr lang="nl-NL" dirty="0">
                <a:sym typeface="Wingdings" panose="05000000000000000000" pitchFamily="2" charset="2"/>
              </a:rPr>
              <a:t>Afmetingen op de tekeningen  het dak op, optellen, aftrekken en 1 hoekberekening</a:t>
            </a:r>
          </a:p>
          <a:p>
            <a:r>
              <a:rPr lang="nl-NL" dirty="0">
                <a:sym typeface="Wingdings" panose="05000000000000000000" pitchFamily="2" charset="2"/>
              </a:rPr>
              <a:t>1:5 Detailtekeningen  de folders van het paneel en het montagesysteem, de relevante afmetingen, materialen en kleuren in tekst op een rijtje gezet</a:t>
            </a:r>
          </a:p>
          <a:p>
            <a:r>
              <a:rPr lang="nl-NL" dirty="0">
                <a:sym typeface="Wingdings" panose="05000000000000000000" pitchFamily="2" charset="2"/>
              </a:rPr>
              <a:t>Constructiegegevens  melding ‘niet relevant, weinig gewicht’</a:t>
            </a:r>
          </a:p>
          <a:p>
            <a:r>
              <a:rPr lang="nl-NL" dirty="0">
                <a:sym typeface="Wingdings" panose="05000000000000000000" pitchFamily="2" charset="2"/>
              </a:rPr>
              <a:t>Overzichtsfoto’s  Royaal gefotografeerd met regels in mijn achterhoofd (zichtlijnen v.a. 35 meter)</a:t>
            </a:r>
          </a:p>
          <a:p>
            <a:pPr marL="0" indent="0">
              <a:buNone/>
            </a:pPr>
            <a:r>
              <a:rPr lang="nl-NL" b="1" dirty="0">
                <a:solidFill>
                  <a:srgbClr val="00B050"/>
                </a:solidFill>
                <a:sym typeface="Wingdings" panose="05000000000000000000" pitchFamily="2" charset="2"/>
              </a:rPr>
              <a:t>WAS DAT HET NU???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dirty="0">
                <a:sym typeface="Wingdings" panose="05000000000000000000" pitchFamily="2" charset="2"/>
              </a:rPr>
              <a:t>Mijn tip: gebruik een goedgekeurde aanvraag met zelfde soort </a:t>
            </a:r>
            <a:r>
              <a:rPr lang="nl-NL" dirty="0" err="1">
                <a:sym typeface="Wingdings" panose="05000000000000000000" pitchFamily="2" charset="2"/>
              </a:rPr>
              <a:t>legplan</a:t>
            </a:r>
            <a:r>
              <a:rPr lang="nl-NL" dirty="0">
                <a:sym typeface="Wingdings" panose="05000000000000000000" pitchFamily="2" charset="2"/>
              </a:rPr>
              <a:t> als basis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dirty="0">
                <a:sym typeface="Wingdings" panose="05000000000000000000" pitchFamily="2" charset="2"/>
              </a:rPr>
              <a:t>Of gebruik de handleiding</a:t>
            </a:r>
          </a:p>
          <a:p>
            <a:endParaRPr lang="nl-NL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8</a:t>
            </a:fld>
            <a:endParaRPr lang="nl-NL" dirty="0"/>
          </a:p>
        </p:txBody>
      </p:sp>
      <p:sp>
        <p:nvSpPr>
          <p:cNvPr id="12" name="Rechthoek 11" descr="Accentblok links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800" y="210031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9290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afbeelding 10" descr="Wijngaarden en een weg tijdens zonsondergang">
            <a:extLst>
              <a:ext uri="{FF2B5EF4-FFF2-40B4-BE49-F238E27FC236}">
                <a16:creationId xmlns:a16="http://schemas.microsoft.com/office/drawing/2014/main" id="{2E7ADBC3-DECA-9F4C-9289-9E43C72759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143" b="1143"/>
          <a:stretch/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nl-NL" sz="6000" dirty="0"/>
              <a:t>Zonnestroom oogsten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F278402B-CA7D-4F5B-B3FA-ED74AB3CFB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5700" y="4351282"/>
            <a:ext cx="5956300" cy="1644433"/>
          </a:xfrm>
        </p:spPr>
        <p:txBody>
          <a:bodyPr rtlCol="0">
            <a:normAutofit/>
          </a:bodyPr>
          <a:lstStyle/>
          <a:p>
            <a:pPr rtl="0"/>
            <a:r>
              <a:rPr lang="nl-NL" dirty="0"/>
              <a:t>Mijn situatie</a:t>
            </a:r>
          </a:p>
          <a:p>
            <a:pPr rtl="0"/>
            <a:r>
              <a:rPr lang="nl-NL" dirty="0"/>
              <a:t>Opbrengst</a:t>
            </a:r>
          </a:p>
          <a:p>
            <a:pPr rtl="0"/>
            <a:r>
              <a:rPr lang="nl-NL" dirty="0"/>
              <a:t>Verlies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DD5A594-D852-43BB-B591-E9D90272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9</a:t>
            </a:fld>
            <a:endParaRPr lang="nl-NL" dirty="0"/>
          </a:p>
        </p:txBody>
      </p:sp>
      <p:sp>
        <p:nvSpPr>
          <p:cNvPr id="2" name="Rechthoek 1" descr="Accentblok">
            <a:extLst>
              <a:ext uri="{FF2B5EF4-FFF2-40B4-BE49-F238E27FC236}">
                <a16:creationId xmlns:a16="http://schemas.microsoft.com/office/drawing/2014/main" id="{51279BD6-56DB-A1AE-1FA4-1143AC100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0588" y="4148792"/>
            <a:ext cx="2411412" cy="1882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20715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nl-NL" dirty="0"/>
              <a:t>Mijn situatie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CA42D59-EAD6-4F95-84F1-32A30F05785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r>
              <a:rPr lang="nl-NL" dirty="0"/>
              <a:t>(Bijna) perfect voor vergelijking verschillende oriëntaties!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10</a:t>
            </a:fld>
            <a:endParaRPr lang="nl-NL" dirty="0"/>
          </a:p>
        </p:txBody>
      </p:sp>
      <p:sp>
        <p:nvSpPr>
          <p:cNvPr id="12" name="Rechthoek 11" descr="Accentblok links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800" y="210031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82A644D-546E-8C74-4B88-9395317A40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713"/>
          <a:stretch/>
        </p:blipFill>
        <p:spPr>
          <a:xfrm>
            <a:off x="8096250" y="168243"/>
            <a:ext cx="3983722" cy="2083838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2E01AB61-016D-F6F3-6343-890276488D38}"/>
              </a:ext>
            </a:extLst>
          </p:cNvPr>
          <p:cNvSpPr txBox="1"/>
          <p:nvPr/>
        </p:nvSpPr>
        <p:spPr>
          <a:xfrm>
            <a:off x="9696450" y="657052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321C7F96-AEE5-FFC3-F0A4-1D3818436ED3}"/>
              </a:ext>
            </a:extLst>
          </p:cNvPr>
          <p:cNvSpPr txBox="1"/>
          <p:nvPr/>
        </p:nvSpPr>
        <p:spPr>
          <a:xfrm>
            <a:off x="10632823" y="854006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210B0445-BE45-6F29-A036-ABE3756A5F50}"/>
              </a:ext>
            </a:extLst>
          </p:cNvPr>
          <p:cNvSpPr txBox="1"/>
          <p:nvPr/>
        </p:nvSpPr>
        <p:spPr>
          <a:xfrm>
            <a:off x="11090023" y="947305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</a:rPr>
              <a:t>C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D0E070BA-F262-4B24-1673-1470F62D2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572560"/>
            <a:ext cx="4423773" cy="2294062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A8233095-C3D1-17A1-AB90-0D97850FF1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7400" y="4605919"/>
            <a:ext cx="5394600" cy="2294063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E75328DC-E121-E4A4-2B09-09256F39FE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5176" y="1588606"/>
            <a:ext cx="3983722" cy="3162300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7571176A-DAE7-8DAD-3DC6-5E439EF3FBA3}"/>
              </a:ext>
            </a:extLst>
          </p:cNvPr>
          <p:cNvSpPr txBox="1"/>
          <p:nvPr/>
        </p:nvSpPr>
        <p:spPr>
          <a:xfrm>
            <a:off x="116626" y="3651812"/>
            <a:ext cx="3638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/>
              <a:t>A:</a:t>
            </a:r>
          </a:p>
          <a:p>
            <a:pPr algn="ctr"/>
            <a:r>
              <a:rPr lang="nl-NL" sz="2800" dirty="0"/>
              <a:t>2x West (</a:t>
            </a:r>
            <a:r>
              <a:rPr lang="nl-NL" sz="2800" dirty="0" err="1"/>
              <a:t>Noord-West</a:t>
            </a:r>
            <a:r>
              <a:rPr lang="nl-NL" sz="2800" dirty="0"/>
              <a:t>)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FCEDA893-5CE1-4CD6-470F-5CD2F9EA5123}"/>
              </a:ext>
            </a:extLst>
          </p:cNvPr>
          <p:cNvSpPr txBox="1"/>
          <p:nvPr/>
        </p:nvSpPr>
        <p:spPr>
          <a:xfrm>
            <a:off x="3791311" y="4678024"/>
            <a:ext cx="36385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/>
              <a:t>B:</a:t>
            </a:r>
          </a:p>
          <a:p>
            <a:pPr algn="ctr"/>
            <a:r>
              <a:rPr lang="nl-NL" sz="2800" dirty="0"/>
              <a:t>2x Zuid</a:t>
            </a:r>
          </a:p>
          <a:p>
            <a:pPr algn="ctr"/>
            <a:r>
              <a:rPr lang="nl-NL" sz="2800" dirty="0"/>
              <a:t>(</a:t>
            </a:r>
            <a:r>
              <a:rPr lang="nl-NL" sz="2800" dirty="0" err="1"/>
              <a:t>Zuid-West</a:t>
            </a:r>
            <a:r>
              <a:rPr lang="nl-NL" sz="2800" dirty="0"/>
              <a:t>)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01D97AAB-DB66-926A-A9B6-20BC4AD8934A}"/>
              </a:ext>
            </a:extLst>
          </p:cNvPr>
          <p:cNvSpPr txBox="1"/>
          <p:nvPr/>
        </p:nvSpPr>
        <p:spPr>
          <a:xfrm>
            <a:off x="7997860" y="3676830"/>
            <a:ext cx="3638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/>
              <a:t>C:</a:t>
            </a:r>
          </a:p>
          <a:p>
            <a:pPr algn="ctr"/>
            <a:r>
              <a:rPr lang="nl-NL" sz="2800" dirty="0"/>
              <a:t>2x Oost (</a:t>
            </a:r>
            <a:r>
              <a:rPr lang="nl-NL" sz="2800" dirty="0" err="1"/>
              <a:t>Zuid-Oost</a:t>
            </a:r>
            <a:r>
              <a:rPr lang="nl-NL" sz="2800" dirty="0"/>
              <a:t>)</a:t>
            </a:r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849B6DCD-E1C8-517C-546E-85BCBCA49322}"/>
              </a:ext>
            </a:extLst>
          </p:cNvPr>
          <p:cNvCxnSpPr>
            <a:cxnSpLocks/>
          </p:cNvCxnSpPr>
          <p:nvPr/>
        </p:nvCxnSpPr>
        <p:spPr>
          <a:xfrm flipV="1">
            <a:off x="8702563" y="657052"/>
            <a:ext cx="0" cy="136093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>
            <a:extLst>
              <a:ext uri="{FF2B5EF4-FFF2-40B4-BE49-F238E27FC236}">
                <a16:creationId xmlns:a16="http://schemas.microsoft.com/office/drawing/2014/main" id="{4088D212-FD13-1FF4-C0BD-CC13AB9E1244}"/>
              </a:ext>
            </a:extLst>
          </p:cNvPr>
          <p:cNvSpPr txBox="1"/>
          <p:nvPr/>
        </p:nvSpPr>
        <p:spPr>
          <a:xfrm>
            <a:off x="8235625" y="178587"/>
            <a:ext cx="115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Noord</a:t>
            </a:r>
          </a:p>
        </p:txBody>
      </p:sp>
    </p:spTree>
    <p:extLst>
      <p:ext uri="{BB962C8B-B14F-4D97-AF65-F5344CB8AC3E}">
        <p14:creationId xmlns:p14="http://schemas.microsoft.com/office/powerpoint/2010/main" val="3711500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nl-NL" dirty="0"/>
              <a:t>Verschil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CA42D59-EAD6-4F95-84F1-32A30F05785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1800" y="1008000"/>
            <a:ext cx="11607800" cy="360000"/>
          </a:xfrm>
        </p:spPr>
        <p:txBody>
          <a:bodyPr rtlCol="0">
            <a:normAutofit fontScale="77500" lnSpcReduction="20000"/>
          </a:bodyPr>
          <a:lstStyle/>
          <a:p>
            <a:pPr rtl="0"/>
            <a:r>
              <a:rPr lang="nl-NL" dirty="0"/>
              <a:t>De verschillende panelen met elkaar vergeleken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11</a:t>
            </a:fld>
            <a:endParaRPr lang="nl-NL" dirty="0"/>
          </a:p>
        </p:txBody>
      </p:sp>
      <p:sp>
        <p:nvSpPr>
          <p:cNvPr id="12" name="Rechthoek 11" descr="Accentblok links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800" y="210031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81FA319-0C6E-4854-B44C-A480A4CA45C6}"/>
              </a:ext>
            </a:extLst>
          </p:cNvPr>
          <p:cNvSpPr txBox="1"/>
          <p:nvPr/>
        </p:nvSpPr>
        <p:spPr>
          <a:xfrm>
            <a:off x="388737" y="5460041"/>
            <a:ext cx="4373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Zuid 2 blijft achter in de winter </a:t>
            </a:r>
            <a:r>
              <a:rPr lang="nl-NL" dirty="0">
                <a:sym typeface="Wingdings" panose="05000000000000000000" pitchFamily="2" charset="2"/>
              </a:rPr>
              <a:t> schaduw</a:t>
            </a:r>
            <a:endParaRPr lang="nl-NL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6570A0F-FAD1-B557-E587-8FF77EA13496}"/>
              </a:ext>
            </a:extLst>
          </p:cNvPr>
          <p:cNvSpPr txBox="1"/>
          <p:nvPr/>
        </p:nvSpPr>
        <p:spPr>
          <a:xfrm>
            <a:off x="5429250" y="5492900"/>
            <a:ext cx="544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Oost blijft achter in de zomer </a:t>
            </a:r>
            <a:r>
              <a:rPr lang="nl-NL" dirty="0">
                <a:sym typeface="Wingdings" panose="05000000000000000000" pitchFamily="2" charset="2"/>
              </a:rPr>
              <a:t> minder lang zon</a:t>
            </a:r>
          </a:p>
          <a:p>
            <a:r>
              <a:rPr lang="nl-NL" dirty="0">
                <a:sym typeface="Wingdings" panose="05000000000000000000" pitchFamily="2" charset="2"/>
              </a:rPr>
              <a:t>West is evenveel in de zomer  bij kust ochtendwolken</a:t>
            </a:r>
            <a:endParaRPr lang="nl-NL" dirty="0"/>
          </a:p>
        </p:txBody>
      </p:sp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7A44FE71-0BEC-45A6-B2D6-319F8041D8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6404088"/>
              </p:ext>
            </p:extLst>
          </p:nvPr>
        </p:nvGraphicFramePr>
        <p:xfrm>
          <a:off x="431800" y="2550315"/>
          <a:ext cx="4801193" cy="2771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afiek 6">
            <a:extLst>
              <a:ext uri="{FF2B5EF4-FFF2-40B4-BE49-F238E27FC236}">
                <a16:creationId xmlns:a16="http://schemas.microsoft.com/office/drawing/2014/main" id="{99CD30E5-8C48-4EC6-8855-91C2EB2E1F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8873486"/>
              </p:ext>
            </p:extLst>
          </p:nvPr>
        </p:nvGraphicFramePr>
        <p:xfrm>
          <a:off x="5999956" y="2877694"/>
          <a:ext cx="4801194" cy="2767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afiek 13">
            <a:extLst>
              <a:ext uri="{FF2B5EF4-FFF2-40B4-BE49-F238E27FC236}">
                <a16:creationId xmlns:a16="http://schemas.microsoft.com/office/drawing/2014/main" id="{9780D5BB-DFB0-4149-82CD-43FACEDBE3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504738"/>
              </p:ext>
            </p:extLst>
          </p:nvPr>
        </p:nvGraphicFramePr>
        <p:xfrm>
          <a:off x="5923556" y="284426"/>
          <a:ext cx="4801194" cy="2767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1" name="Afbeelding 10">
            <a:extLst>
              <a:ext uri="{FF2B5EF4-FFF2-40B4-BE49-F238E27FC236}">
                <a16:creationId xmlns:a16="http://schemas.microsoft.com/office/drawing/2014/main" id="{757A774C-3201-43A5-9150-1BE7D302A7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4724" y="207669"/>
            <a:ext cx="2403750" cy="1022199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9C7BDBB1-EEC4-8C77-DC89-DDB9373654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5630" y="2864304"/>
            <a:ext cx="2402844" cy="1246057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9F0A275-0078-942F-BCFF-968634284F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451" y="1664331"/>
            <a:ext cx="1579562" cy="125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42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nl-NL" dirty="0"/>
              <a:t>Verschil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CA42D59-EAD6-4F95-84F1-32A30F05785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1800" y="1008000"/>
            <a:ext cx="11607800" cy="360000"/>
          </a:xfrm>
        </p:spPr>
        <p:txBody>
          <a:bodyPr rtlCol="0">
            <a:normAutofit fontScale="77500" lnSpcReduction="20000"/>
          </a:bodyPr>
          <a:lstStyle/>
          <a:p>
            <a:pPr rtl="0"/>
            <a:r>
              <a:rPr lang="nl-NL" dirty="0"/>
              <a:t>De verschillende panelen met elkaar vergeleken (2)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12</a:t>
            </a:fld>
            <a:endParaRPr lang="nl-NL" dirty="0"/>
          </a:p>
        </p:txBody>
      </p:sp>
      <p:sp>
        <p:nvSpPr>
          <p:cNvPr id="12" name="Rechthoek 11" descr="Accentblok links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8925" y="1519292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B3FB68C-DB6D-4F37-1E3D-92D30B6C3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" t="13793" r="5916" b="4368"/>
          <a:stretch/>
        </p:blipFill>
        <p:spPr bwMode="auto">
          <a:xfrm>
            <a:off x="98425" y="4179501"/>
            <a:ext cx="8512175" cy="266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15F9A3F2-1570-5A99-3E5D-C7F908C3C6B1}"/>
              </a:ext>
            </a:extLst>
          </p:cNvPr>
          <p:cNvSpPr/>
          <p:nvPr/>
        </p:nvSpPr>
        <p:spPr>
          <a:xfrm>
            <a:off x="1219200" y="5208202"/>
            <a:ext cx="590550" cy="3905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6A5A9399-5492-5459-422C-A2006B23C5C7}"/>
              </a:ext>
            </a:extLst>
          </p:cNvPr>
          <p:cNvSpPr/>
          <p:nvPr/>
        </p:nvSpPr>
        <p:spPr>
          <a:xfrm>
            <a:off x="4818697" y="5208202"/>
            <a:ext cx="590550" cy="2571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030347C0-2667-C26F-E701-967899076DDE}"/>
              </a:ext>
            </a:extLst>
          </p:cNvPr>
          <p:cNvSpPr/>
          <p:nvPr/>
        </p:nvSpPr>
        <p:spPr>
          <a:xfrm>
            <a:off x="4010024" y="5570152"/>
            <a:ext cx="590550" cy="2571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F30B7108-4439-1F4C-ABFF-D76A69201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3858" y="1438162"/>
            <a:ext cx="3392217" cy="2692760"/>
          </a:xfrm>
          <a:prstGeom prst="rect">
            <a:avLst/>
          </a:prstGeom>
        </p:spPr>
      </p:pic>
      <p:sp>
        <p:nvSpPr>
          <p:cNvPr id="17" name="Lint: omlaag gekanteld 16">
            <a:extLst>
              <a:ext uri="{FF2B5EF4-FFF2-40B4-BE49-F238E27FC236}">
                <a16:creationId xmlns:a16="http://schemas.microsoft.com/office/drawing/2014/main" id="{F4AE97FC-1A01-5C21-170C-2A5C0E630D74}"/>
              </a:ext>
            </a:extLst>
          </p:cNvPr>
          <p:cNvSpPr/>
          <p:nvPr/>
        </p:nvSpPr>
        <p:spPr>
          <a:xfrm>
            <a:off x="2901454" y="2818282"/>
            <a:ext cx="3083222" cy="658734"/>
          </a:xfrm>
          <a:prstGeom prst="ribbon">
            <a:avLst>
              <a:gd name="adj1" fmla="val 16667"/>
              <a:gd name="adj2" fmla="val 6484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superpaneel</a:t>
            </a:r>
          </a:p>
        </p:txBody>
      </p:sp>
      <p:graphicFrame>
        <p:nvGraphicFramePr>
          <p:cNvPr id="18" name="Tabel 18">
            <a:extLst>
              <a:ext uri="{FF2B5EF4-FFF2-40B4-BE49-F238E27FC236}">
                <a16:creationId xmlns:a16="http://schemas.microsoft.com/office/drawing/2014/main" id="{A650C02A-8506-0C29-F8D1-F3AFB8C98A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917384"/>
              </p:ext>
            </p:extLst>
          </p:nvPr>
        </p:nvGraphicFramePr>
        <p:xfrm>
          <a:off x="8687070" y="1858838"/>
          <a:ext cx="3392217" cy="179164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130739">
                  <a:extLst>
                    <a:ext uri="{9D8B030D-6E8A-4147-A177-3AD203B41FA5}">
                      <a16:colId xmlns:a16="http://schemas.microsoft.com/office/drawing/2014/main" val="3683307290"/>
                    </a:ext>
                  </a:extLst>
                </a:gridCol>
                <a:gridCol w="1130739">
                  <a:extLst>
                    <a:ext uri="{9D8B030D-6E8A-4147-A177-3AD203B41FA5}">
                      <a16:colId xmlns:a16="http://schemas.microsoft.com/office/drawing/2014/main" val="572938405"/>
                    </a:ext>
                  </a:extLst>
                </a:gridCol>
                <a:gridCol w="1130739">
                  <a:extLst>
                    <a:ext uri="{9D8B030D-6E8A-4147-A177-3AD203B41FA5}">
                      <a16:colId xmlns:a16="http://schemas.microsoft.com/office/drawing/2014/main" val="515334917"/>
                    </a:ext>
                  </a:extLst>
                </a:gridCol>
              </a:tblGrid>
              <a:tr h="447912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Nr</a:t>
                      </a:r>
                      <a:r>
                        <a:rPr lang="nl-NL" dirty="0"/>
                        <a:t>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Nr</a:t>
                      </a:r>
                      <a:r>
                        <a:rPr lang="nl-NL" dirty="0"/>
                        <a:t> 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09802"/>
                  </a:ext>
                </a:extLst>
              </a:tr>
              <a:tr h="447912">
                <a:tc>
                  <a:txBody>
                    <a:bodyPr/>
                    <a:lstStyle/>
                    <a:p>
                      <a:r>
                        <a:rPr lang="nl-NL" dirty="0"/>
                        <a:t>Zuid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100%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081949"/>
                  </a:ext>
                </a:extLst>
              </a:tr>
              <a:tr h="447912">
                <a:tc>
                  <a:txBody>
                    <a:bodyPr/>
                    <a:lstStyle/>
                    <a:p>
                      <a:r>
                        <a:rPr lang="nl-NL" dirty="0"/>
                        <a:t>Oost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235030"/>
                  </a:ext>
                </a:extLst>
              </a:tr>
              <a:tr h="447912">
                <a:tc>
                  <a:txBody>
                    <a:bodyPr/>
                    <a:lstStyle/>
                    <a:p>
                      <a:r>
                        <a:rPr lang="nl-NL" dirty="0"/>
                        <a:t>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18388"/>
                  </a:ext>
                </a:extLst>
              </a:tr>
            </a:tbl>
          </a:graphicData>
        </a:graphic>
      </p:graphicFrame>
      <p:sp>
        <p:nvSpPr>
          <p:cNvPr id="19" name="Tekstvak 18">
            <a:extLst>
              <a:ext uri="{FF2B5EF4-FFF2-40B4-BE49-F238E27FC236}">
                <a16:creationId xmlns:a16="http://schemas.microsoft.com/office/drawing/2014/main" id="{860B199E-28B7-9905-9E3C-0820A110FDAE}"/>
              </a:ext>
            </a:extLst>
          </p:cNvPr>
          <p:cNvSpPr txBox="1"/>
          <p:nvPr/>
        </p:nvSpPr>
        <p:spPr>
          <a:xfrm>
            <a:off x="8687070" y="1438162"/>
            <a:ext cx="336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Vergelijking met superpaneel</a:t>
            </a:r>
          </a:p>
        </p:txBody>
      </p:sp>
      <p:graphicFrame>
        <p:nvGraphicFramePr>
          <p:cNvPr id="20" name="Tabel 18">
            <a:extLst>
              <a:ext uri="{FF2B5EF4-FFF2-40B4-BE49-F238E27FC236}">
                <a16:creationId xmlns:a16="http://schemas.microsoft.com/office/drawing/2014/main" id="{89238F1C-E9CF-AE98-D5D6-DE4A0A6878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161563"/>
              </p:ext>
            </p:extLst>
          </p:nvPr>
        </p:nvGraphicFramePr>
        <p:xfrm>
          <a:off x="8687070" y="4802915"/>
          <a:ext cx="3392217" cy="179164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130739">
                  <a:extLst>
                    <a:ext uri="{9D8B030D-6E8A-4147-A177-3AD203B41FA5}">
                      <a16:colId xmlns:a16="http://schemas.microsoft.com/office/drawing/2014/main" val="3683307290"/>
                    </a:ext>
                  </a:extLst>
                </a:gridCol>
                <a:gridCol w="1130739">
                  <a:extLst>
                    <a:ext uri="{9D8B030D-6E8A-4147-A177-3AD203B41FA5}">
                      <a16:colId xmlns:a16="http://schemas.microsoft.com/office/drawing/2014/main" val="572938405"/>
                    </a:ext>
                  </a:extLst>
                </a:gridCol>
                <a:gridCol w="1130739">
                  <a:extLst>
                    <a:ext uri="{9D8B030D-6E8A-4147-A177-3AD203B41FA5}">
                      <a16:colId xmlns:a16="http://schemas.microsoft.com/office/drawing/2014/main" val="515334917"/>
                    </a:ext>
                  </a:extLst>
                </a:gridCol>
              </a:tblGrid>
              <a:tr h="447912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Nr</a:t>
                      </a:r>
                      <a:r>
                        <a:rPr lang="nl-NL" dirty="0"/>
                        <a:t>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Nr</a:t>
                      </a:r>
                      <a:r>
                        <a:rPr lang="nl-NL" dirty="0"/>
                        <a:t> 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09802"/>
                  </a:ext>
                </a:extLst>
              </a:tr>
              <a:tr h="447912">
                <a:tc>
                  <a:txBody>
                    <a:bodyPr/>
                    <a:lstStyle/>
                    <a:p>
                      <a:r>
                        <a:rPr lang="nl-NL" dirty="0"/>
                        <a:t>Zuid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94%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081949"/>
                  </a:ext>
                </a:extLst>
              </a:tr>
              <a:tr h="447912">
                <a:tc>
                  <a:txBody>
                    <a:bodyPr/>
                    <a:lstStyle/>
                    <a:p>
                      <a:r>
                        <a:rPr lang="nl-NL" dirty="0"/>
                        <a:t>Oost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235030"/>
                  </a:ext>
                </a:extLst>
              </a:tr>
              <a:tr h="447912">
                <a:tc>
                  <a:txBody>
                    <a:bodyPr/>
                    <a:lstStyle/>
                    <a:p>
                      <a:r>
                        <a:rPr lang="nl-NL" dirty="0"/>
                        <a:t>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18388"/>
                  </a:ext>
                </a:extLst>
              </a:tr>
            </a:tbl>
          </a:graphicData>
        </a:graphic>
      </p:graphicFrame>
      <p:sp>
        <p:nvSpPr>
          <p:cNvPr id="21" name="Tekstvak 20">
            <a:extLst>
              <a:ext uri="{FF2B5EF4-FFF2-40B4-BE49-F238E27FC236}">
                <a16:creationId xmlns:a16="http://schemas.microsoft.com/office/drawing/2014/main" id="{6A0D7B30-39E5-BBD7-F8C6-FC8E659EC2F8}"/>
              </a:ext>
            </a:extLst>
          </p:cNvPr>
          <p:cNvSpPr txBox="1"/>
          <p:nvPr/>
        </p:nvSpPr>
        <p:spPr>
          <a:xfrm>
            <a:off x="8701358" y="4089981"/>
            <a:ext cx="3363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Stel superpaneel is 94% max opbrengt</a:t>
            </a:r>
          </a:p>
        </p:txBody>
      </p:sp>
    </p:spTree>
    <p:extLst>
      <p:ext uri="{BB962C8B-B14F-4D97-AF65-F5344CB8AC3E}">
        <p14:creationId xmlns:p14="http://schemas.microsoft.com/office/powerpoint/2010/main" val="416998080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64A4C9D-F801-4923-BC6D-E0006F5123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2218FC-8412-44B9-9E82-D51F1F531141}">
  <ds:schemaRefs>
    <ds:schemaRef ds:uri="http://purl.org/dc/elements/1.1/"/>
    <ds:schemaRef ds:uri="http://schemas.microsoft.com/sharepoint/v3"/>
    <ds:schemaRef ds:uri="http://schemas.microsoft.com/office/2006/documentManagement/types"/>
    <ds:schemaRef ds:uri="fb0879af-3eba-417a-a55a-ffe6dcd6ca77"/>
    <ds:schemaRef ds:uri="http://schemas.microsoft.com/office/2006/metadata/properties"/>
    <ds:schemaRef ds:uri="http://schemas.microsoft.com/office/infopath/2007/PartnerControls"/>
    <ds:schemaRef ds:uri="6dc4bcd6-49db-4c07-9060-8acfc67cef9f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667</TotalTime>
  <Words>592</Words>
  <Application>Microsoft Office PowerPoint</Application>
  <PresentationFormat>Breedbeeld</PresentationFormat>
  <Paragraphs>143</Paragraphs>
  <Slides>12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Kantoorthema</vt:lpstr>
      <vt:lpstr>Bewonerservaring</vt:lpstr>
      <vt:lpstr>Vanavond</vt:lpstr>
      <vt:lpstr>Bouwvergunning aanvragen</vt:lpstr>
      <vt:lpstr>Mijn vooroordelen</vt:lpstr>
      <vt:lpstr>Wat mag?</vt:lpstr>
      <vt:lpstr>Wat mag?</vt:lpstr>
      <vt:lpstr>Wat in te vullen?</vt:lpstr>
      <vt:lpstr>Het invullen</vt:lpstr>
      <vt:lpstr>Zonnestroom oogsten</vt:lpstr>
      <vt:lpstr>Mijn situatie</vt:lpstr>
      <vt:lpstr>Verschil</vt:lpstr>
      <vt:lpstr>Verschil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Bewonerservaring</dc:title>
  <dc:creator>Duk, Blîde</dc:creator>
  <cp:lastModifiedBy>Duk, Blîde</cp:lastModifiedBy>
  <cp:revision>10</cp:revision>
  <dcterms:created xsi:type="dcterms:W3CDTF">2023-02-11T17:52:14Z</dcterms:created>
  <dcterms:modified xsi:type="dcterms:W3CDTF">2023-03-04T13:54:46Z</dcterms:modified>
</cp:coreProperties>
</file>