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6" r:id="rId8"/>
    <p:sldId id="267" r:id="rId9"/>
    <p:sldId id="265" r:id="rId10"/>
    <p:sldId id="262" r:id="rId11"/>
    <p:sldId id="263" r:id="rId12"/>
    <p:sldId id="264" r:id="rId13"/>
    <p:sldId id="268" r:id="rId14"/>
    <p:sldId id="270" r:id="rId15"/>
    <p:sldId id="269" r:id="rId1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3DC7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57" autoAdjust="0"/>
    <p:restoredTop sz="94660"/>
  </p:normalViewPr>
  <p:slideViewPr>
    <p:cSldViewPr snapToGrid="0">
      <p:cViewPr varScale="1">
        <p:scale>
          <a:sx n="73" d="100"/>
          <a:sy n="73"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nl-NL"/>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7D3B784B-1DC5-466D-B95E-E243C24E0B29}" type="datetimeFigureOut">
              <a:rPr lang="nl-NL" smtClean="0"/>
              <a:t>12-10-2023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AB2C363-684F-4352-8675-E73FA83A6D50}" type="slidenum">
              <a:rPr lang="nl-NL" smtClean="0"/>
              <a:t>‹nr.›</a:t>
            </a:fld>
            <a:endParaRPr lang="nl-NL"/>
          </a:p>
        </p:txBody>
      </p:sp>
    </p:spTree>
    <p:extLst>
      <p:ext uri="{BB962C8B-B14F-4D97-AF65-F5344CB8AC3E}">
        <p14:creationId xmlns:p14="http://schemas.microsoft.com/office/powerpoint/2010/main" val="1863809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7D3B784B-1DC5-466D-B95E-E243C24E0B29}" type="datetimeFigureOut">
              <a:rPr lang="nl-NL" smtClean="0"/>
              <a:t>12-10-2023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AB2C363-684F-4352-8675-E73FA83A6D50}" type="slidenum">
              <a:rPr lang="nl-NL" smtClean="0"/>
              <a:t>‹nr.›</a:t>
            </a:fld>
            <a:endParaRPr lang="nl-NL"/>
          </a:p>
        </p:txBody>
      </p:sp>
    </p:spTree>
    <p:extLst>
      <p:ext uri="{BB962C8B-B14F-4D97-AF65-F5344CB8AC3E}">
        <p14:creationId xmlns:p14="http://schemas.microsoft.com/office/powerpoint/2010/main" val="4007383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nl-NL"/>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Tekststijl van het model bewerken</a:t>
            </a:r>
          </a:p>
        </p:txBody>
      </p:sp>
      <p:sp>
        <p:nvSpPr>
          <p:cNvPr id="4" name="Tijdelijke aanduiding voor datum 3"/>
          <p:cNvSpPr>
            <a:spLocks noGrp="1"/>
          </p:cNvSpPr>
          <p:nvPr>
            <p:ph type="dt" sz="half" idx="10"/>
          </p:nvPr>
        </p:nvSpPr>
        <p:spPr/>
        <p:txBody>
          <a:bodyPr/>
          <a:lstStyle/>
          <a:p>
            <a:fld id="{7D3B784B-1DC5-466D-B95E-E243C24E0B29}" type="datetimeFigureOut">
              <a:rPr lang="nl-NL" smtClean="0"/>
              <a:t>12-10-2023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AB2C363-684F-4352-8675-E73FA83A6D50}" type="slidenum">
              <a:rPr lang="nl-NL" smtClean="0"/>
              <a:t>‹nr.›</a:t>
            </a:fld>
            <a:endParaRPr lang="nl-NL"/>
          </a:p>
        </p:txBody>
      </p:sp>
    </p:spTree>
    <p:extLst>
      <p:ext uri="{BB962C8B-B14F-4D97-AF65-F5344CB8AC3E}">
        <p14:creationId xmlns:p14="http://schemas.microsoft.com/office/powerpoint/2010/main" val="2594227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7D3B784B-1DC5-466D-B95E-E243C24E0B29}" type="datetimeFigureOut">
              <a:rPr lang="nl-NL" smtClean="0"/>
              <a:t>12-10-2023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AB2C363-684F-4352-8675-E73FA83A6D50}" type="slidenum">
              <a:rPr lang="nl-NL" smtClean="0"/>
              <a:t>‹nr.›</a:t>
            </a:fld>
            <a:endParaRPr lang="nl-NL"/>
          </a:p>
        </p:txBody>
      </p:sp>
    </p:spTree>
    <p:extLst>
      <p:ext uri="{BB962C8B-B14F-4D97-AF65-F5344CB8AC3E}">
        <p14:creationId xmlns:p14="http://schemas.microsoft.com/office/powerpoint/2010/main" val="1944689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nl-NL"/>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7D3B784B-1DC5-466D-B95E-E243C24E0B29}" type="datetimeFigureOut">
              <a:rPr lang="nl-NL" smtClean="0"/>
              <a:t>12-10-2023</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DAB2C363-684F-4352-8675-E73FA83A6D50}" type="slidenum">
              <a:rPr lang="nl-NL" smtClean="0"/>
              <a:t>‹nr.›</a:t>
            </a:fld>
            <a:endParaRPr lang="nl-NL"/>
          </a:p>
        </p:txBody>
      </p:sp>
    </p:spTree>
    <p:extLst>
      <p:ext uri="{BB962C8B-B14F-4D97-AF65-F5344CB8AC3E}">
        <p14:creationId xmlns:p14="http://schemas.microsoft.com/office/powerpoint/2010/main" val="823032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7D3B784B-1DC5-466D-B95E-E243C24E0B29}" type="datetimeFigureOut">
              <a:rPr lang="nl-NL" smtClean="0"/>
              <a:t>12-10-2023</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DAB2C363-684F-4352-8675-E73FA83A6D50}" type="slidenum">
              <a:rPr lang="nl-NL" smtClean="0"/>
              <a:t>‹nr.›</a:t>
            </a:fld>
            <a:endParaRPr lang="nl-NL"/>
          </a:p>
        </p:txBody>
      </p:sp>
    </p:spTree>
    <p:extLst>
      <p:ext uri="{BB962C8B-B14F-4D97-AF65-F5344CB8AC3E}">
        <p14:creationId xmlns:p14="http://schemas.microsoft.com/office/powerpoint/2010/main" val="3523350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7D3B784B-1DC5-466D-B95E-E243C24E0B29}" type="datetimeFigureOut">
              <a:rPr lang="nl-NL" smtClean="0"/>
              <a:t>12-10-2023</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DAB2C363-684F-4352-8675-E73FA83A6D50}" type="slidenum">
              <a:rPr lang="nl-NL" smtClean="0"/>
              <a:t>‹nr.›</a:t>
            </a:fld>
            <a:endParaRPr lang="nl-NL"/>
          </a:p>
        </p:txBody>
      </p:sp>
    </p:spTree>
    <p:extLst>
      <p:ext uri="{BB962C8B-B14F-4D97-AF65-F5344CB8AC3E}">
        <p14:creationId xmlns:p14="http://schemas.microsoft.com/office/powerpoint/2010/main" val="2180331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NL"/>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Tekststijl van het model bewerken</a:t>
            </a:r>
          </a:p>
        </p:txBody>
      </p:sp>
      <p:sp>
        <p:nvSpPr>
          <p:cNvPr id="5" name="Tijdelijke aanduiding voor datum 4"/>
          <p:cNvSpPr>
            <a:spLocks noGrp="1"/>
          </p:cNvSpPr>
          <p:nvPr>
            <p:ph type="dt" sz="half" idx="10"/>
          </p:nvPr>
        </p:nvSpPr>
        <p:spPr/>
        <p:txBody>
          <a:bodyPr/>
          <a:lstStyle/>
          <a:p>
            <a:fld id="{7D3B784B-1DC5-466D-B95E-E243C24E0B29}" type="datetimeFigureOut">
              <a:rPr lang="nl-NL" smtClean="0"/>
              <a:t>12-10-2023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AB2C363-684F-4352-8675-E73FA83A6D50}" type="slidenum">
              <a:rPr lang="nl-NL" smtClean="0"/>
              <a:t>‹nr.›</a:t>
            </a:fld>
            <a:endParaRPr lang="nl-NL"/>
          </a:p>
        </p:txBody>
      </p:sp>
    </p:spTree>
    <p:extLst>
      <p:ext uri="{BB962C8B-B14F-4D97-AF65-F5344CB8AC3E}">
        <p14:creationId xmlns:p14="http://schemas.microsoft.com/office/powerpoint/2010/main" val="2348108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NL"/>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Tekststijl van het model bewerken</a:t>
            </a:r>
          </a:p>
        </p:txBody>
      </p:sp>
      <p:sp>
        <p:nvSpPr>
          <p:cNvPr id="5" name="Tijdelijke aanduiding voor datum 4"/>
          <p:cNvSpPr>
            <a:spLocks noGrp="1"/>
          </p:cNvSpPr>
          <p:nvPr>
            <p:ph type="dt" sz="half" idx="10"/>
          </p:nvPr>
        </p:nvSpPr>
        <p:spPr/>
        <p:txBody>
          <a:bodyPr/>
          <a:lstStyle/>
          <a:p>
            <a:fld id="{7D3B784B-1DC5-466D-B95E-E243C24E0B29}" type="datetimeFigureOut">
              <a:rPr lang="nl-NL" smtClean="0"/>
              <a:t>12-10-2023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AB2C363-684F-4352-8675-E73FA83A6D50}" type="slidenum">
              <a:rPr lang="nl-NL" smtClean="0"/>
              <a:t>‹nr.›</a:t>
            </a:fld>
            <a:endParaRPr lang="nl-NL"/>
          </a:p>
        </p:txBody>
      </p:sp>
    </p:spTree>
    <p:extLst>
      <p:ext uri="{BB962C8B-B14F-4D97-AF65-F5344CB8AC3E}">
        <p14:creationId xmlns:p14="http://schemas.microsoft.com/office/powerpoint/2010/main" val="433562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7D3B784B-1DC5-466D-B95E-E243C24E0B29}" type="datetimeFigureOut">
              <a:rPr lang="nl-NL" smtClean="0"/>
              <a:t>12-10-2023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AB2C363-684F-4352-8675-E73FA83A6D50}" type="slidenum">
              <a:rPr lang="nl-NL" smtClean="0"/>
              <a:t>‹nr.›</a:t>
            </a:fld>
            <a:endParaRPr lang="nl-NL"/>
          </a:p>
        </p:txBody>
      </p:sp>
    </p:spTree>
    <p:extLst>
      <p:ext uri="{BB962C8B-B14F-4D97-AF65-F5344CB8AC3E}">
        <p14:creationId xmlns:p14="http://schemas.microsoft.com/office/powerpoint/2010/main" val="782217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7D3B784B-1DC5-466D-B95E-E243C24E0B29}" type="datetimeFigureOut">
              <a:rPr lang="nl-NL" smtClean="0"/>
              <a:t>12-10-2023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AB2C363-684F-4352-8675-E73FA83A6D50}" type="slidenum">
              <a:rPr lang="nl-NL" smtClean="0"/>
              <a:t>‹nr.›</a:t>
            </a:fld>
            <a:endParaRPr lang="nl-NL"/>
          </a:p>
        </p:txBody>
      </p:sp>
    </p:spTree>
    <p:extLst>
      <p:ext uri="{BB962C8B-B14F-4D97-AF65-F5344CB8AC3E}">
        <p14:creationId xmlns:p14="http://schemas.microsoft.com/office/powerpoint/2010/main" val="4430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3B784B-1DC5-466D-B95E-E243C24E0B29}" type="datetimeFigureOut">
              <a:rPr lang="nl-NL" smtClean="0"/>
              <a:t>12-10-2023</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B2C363-684F-4352-8675-E73FA83A6D50}" type="slidenum">
              <a:rPr lang="nl-NL" smtClean="0"/>
              <a:t>‹nr.›</a:t>
            </a:fld>
            <a:endParaRPr lang="nl-NL"/>
          </a:p>
        </p:txBody>
      </p:sp>
    </p:spTree>
    <p:extLst>
      <p:ext uri="{BB962C8B-B14F-4D97-AF65-F5344CB8AC3E}">
        <p14:creationId xmlns:p14="http://schemas.microsoft.com/office/powerpoint/2010/main" val="10065032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platform.centraalregistertechniek.nl/zoekenopkwalificaties/?_ts=1658475147236"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warmtefonds.nl/vve"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666207"/>
            <a:ext cx="9144000" cy="1593667"/>
          </a:xfrm>
        </p:spPr>
        <p:txBody>
          <a:bodyPr>
            <a:normAutofit/>
          </a:bodyPr>
          <a:lstStyle/>
          <a:p>
            <a:r>
              <a:rPr lang="nl-NL" sz="9600" dirty="0" smtClean="0">
                <a:solidFill>
                  <a:srgbClr val="003366"/>
                </a:solidFill>
              </a:rPr>
              <a:t>SUBSIDIE</a:t>
            </a:r>
            <a:endParaRPr lang="nl-NL" sz="9600" dirty="0">
              <a:solidFill>
                <a:srgbClr val="003366"/>
              </a:solidFill>
            </a:endParaRPr>
          </a:p>
        </p:txBody>
      </p:sp>
      <p:sp>
        <p:nvSpPr>
          <p:cNvPr id="3" name="Ondertitel 2"/>
          <p:cNvSpPr>
            <a:spLocks noGrp="1"/>
          </p:cNvSpPr>
          <p:nvPr>
            <p:ph type="subTitle" idx="1"/>
          </p:nvPr>
        </p:nvSpPr>
        <p:spPr>
          <a:xfrm>
            <a:off x="1524000" y="2651760"/>
            <a:ext cx="9144000" cy="3004457"/>
          </a:xfrm>
          <a:solidFill>
            <a:srgbClr val="3DC7B0"/>
          </a:solidFill>
        </p:spPr>
        <p:txBody>
          <a:bodyPr>
            <a:noAutofit/>
          </a:bodyPr>
          <a:lstStyle/>
          <a:p>
            <a:r>
              <a:rPr lang="nl-NL" sz="3200" dirty="0" smtClean="0"/>
              <a:t>Welke subsidies zijn er</a:t>
            </a:r>
            <a:r>
              <a:rPr lang="nl-NL" sz="3200" dirty="0" smtClean="0"/>
              <a:t>?</a:t>
            </a:r>
          </a:p>
          <a:p>
            <a:r>
              <a:rPr lang="nl-NL" sz="3200" dirty="0" smtClean="0"/>
              <a:t>Woonhuizen</a:t>
            </a:r>
          </a:p>
          <a:p>
            <a:r>
              <a:rPr lang="nl-NL" sz="3200" dirty="0" smtClean="0"/>
              <a:t>VVE’S</a:t>
            </a:r>
          </a:p>
          <a:p>
            <a:r>
              <a:rPr lang="nl-NL" sz="3200" dirty="0" smtClean="0"/>
              <a:t>Groen dak</a:t>
            </a:r>
          </a:p>
          <a:p>
            <a:r>
              <a:rPr lang="nl-NL" sz="3200" dirty="0" smtClean="0"/>
              <a:t>Monument</a:t>
            </a:r>
            <a:endParaRPr lang="nl-NL" sz="3200" dirty="0" smtClean="0"/>
          </a:p>
          <a:p>
            <a:endParaRPr lang="nl-NL" sz="3200" dirty="0"/>
          </a:p>
        </p:txBody>
      </p:sp>
    </p:spTree>
    <p:extLst>
      <p:ext uri="{BB962C8B-B14F-4D97-AF65-F5344CB8AC3E}">
        <p14:creationId xmlns:p14="http://schemas.microsoft.com/office/powerpoint/2010/main" val="1791764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1857" y="987425"/>
            <a:ext cx="5587138" cy="2552608"/>
          </a:xfrm>
          <a:solidFill>
            <a:srgbClr val="FFFF00"/>
          </a:solidFill>
        </p:spPr>
        <p:txBody>
          <a:bodyPr>
            <a:normAutofit/>
          </a:bodyPr>
          <a:lstStyle/>
          <a:p>
            <a:r>
              <a:rPr lang="nl-NL" dirty="0" smtClean="0"/>
              <a:t>Subsidie voor isolatie (tot 2030)</a:t>
            </a:r>
            <a:br>
              <a:rPr lang="nl-NL" dirty="0" smtClean="0"/>
            </a:br>
            <a:r>
              <a:rPr lang="nl-NL" dirty="0" smtClean="0"/>
              <a:t>1</a:t>
            </a:r>
            <a:r>
              <a:rPr lang="nl-NL" baseline="30000" dirty="0" smtClean="0"/>
              <a:t>e</a:t>
            </a:r>
            <a:r>
              <a:rPr lang="nl-NL" dirty="0" smtClean="0"/>
              <a:t> stap: Ga naar RVO.NL</a:t>
            </a:r>
            <a:br>
              <a:rPr lang="nl-NL" dirty="0" smtClean="0"/>
            </a:br>
            <a:r>
              <a:rPr lang="nl-NL" dirty="0" smtClean="0"/>
              <a:t>2</a:t>
            </a:r>
            <a:r>
              <a:rPr lang="nl-NL" baseline="30000" dirty="0" smtClean="0"/>
              <a:t>e</a:t>
            </a:r>
            <a:r>
              <a:rPr lang="nl-NL" dirty="0" smtClean="0"/>
              <a:t> stap: Ga naar ISDE voor woningeigenaren</a:t>
            </a:r>
            <a:br>
              <a:rPr lang="nl-NL" dirty="0" smtClean="0"/>
            </a:br>
            <a:r>
              <a:rPr lang="nl-NL" dirty="0" smtClean="0"/>
              <a:t>3</a:t>
            </a:r>
            <a:r>
              <a:rPr lang="nl-NL" baseline="30000" dirty="0" smtClean="0"/>
              <a:t>e</a:t>
            </a:r>
            <a:r>
              <a:rPr lang="nl-NL" dirty="0" smtClean="0"/>
              <a:t> stap: Lees goed de informatie </a:t>
            </a:r>
            <a:endParaRPr lang="nl-NL" dirty="0"/>
          </a:p>
        </p:txBody>
      </p:sp>
      <p:sp>
        <p:nvSpPr>
          <p:cNvPr id="3" name="Tijdelijke aanduiding voor inhoud 2"/>
          <p:cNvSpPr>
            <a:spLocks noGrp="1"/>
          </p:cNvSpPr>
          <p:nvPr>
            <p:ph idx="1"/>
          </p:nvPr>
        </p:nvSpPr>
        <p:spPr>
          <a:xfrm>
            <a:off x="6648995" y="1692819"/>
            <a:ext cx="4258491" cy="4873625"/>
          </a:xfrm>
          <a:ln w="76200">
            <a:solidFill>
              <a:srgbClr val="0070C0"/>
            </a:solidFill>
          </a:ln>
        </p:spPr>
        <p:txBody>
          <a:bodyPr>
            <a:normAutofit lnSpcReduction="10000"/>
          </a:bodyPr>
          <a:lstStyle/>
          <a:p>
            <a:pPr marL="0" indent="0">
              <a:buNone/>
            </a:pPr>
            <a:r>
              <a:rPr lang="nl-NL" dirty="0" smtClean="0"/>
              <a:t>Er zijn subsidies voor:</a:t>
            </a:r>
          </a:p>
          <a:p>
            <a:r>
              <a:rPr lang="nl-NL" dirty="0" smtClean="0"/>
              <a:t>(hybride) warmtepomp</a:t>
            </a:r>
          </a:p>
          <a:p>
            <a:r>
              <a:rPr lang="nl-NL" dirty="0" smtClean="0"/>
              <a:t>Zonneboiler</a:t>
            </a:r>
          </a:p>
          <a:p>
            <a:r>
              <a:rPr lang="nl-NL" dirty="0" smtClean="0"/>
              <a:t>5 type isolatie</a:t>
            </a:r>
          </a:p>
          <a:p>
            <a:r>
              <a:rPr lang="nl-NL" dirty="0" smtClean="0"/>
              <a:t>(aansluiting op warmtenet)</a:t>
            </a:r>
            <a:r>
              <a:rPr lang="nl-NL" sz="2000" dirty="0" smtClean="0"/>
              <a:t>voorlopig nog geen warmtenet hier in de wijk</a:t>
            </a:r>
          </a:p>
          <a:p>
            <a:r>
              <a:rPr lang="nl-NL" dirty="0" smtClean="0"/>
              <a:t>(elektrische kookvoorziening)</a:t>
            </a:r>
            <a:r>
              <a:rPr lang="nl-NL" sz="1900" dirty="0" smtClean="0"/>
              <a:t>alleen voor woningen die zijn aangesloten op een warmtenet</a:t>
            </a:r>
            <a:endParaRPr lang="nl-NL" sz="1900" dirty="0"/>
          </a:p>
        </p:txBody>
      </p:sp>
      <p:sp>
        <p:nvSpPr>
          <p:cNvPr id="4" name="Tijdelijke aanduiding voor tekst 3"/>
          <p:cNvSpPr>
            <a:spLocks noGrp="1"/>
          </p:cNvSpPr>
          <p:nvPr>
            <p:ph type="body" sz="half" idx="2"/>
          </p:nvPr>
        </p:nvSpPr>
        <p:spPr>
          <a:xfrm>
            <a:off x="1519057" y="3944983"/>
            <a:ext cx="3932237" cy="2286000"/>
          </a:xfrm>
          <a:ln w="57150">
            <a:solidFill>
              <a:srgbClr val="C00000"/>
            </a:solidFill>
          </a:ln>
        </p:spPr>
        <p:txBody>
          <a:bodyPr>
            <a:noAutofit/>
          </a:bodyPr>
          <a:lstStyle/>
          <a:p>
            <a:r>
              <a:rPr lang="nl-NL" sz="2800" dirty="0" smtClean="0"/>
              <a:t>Bij 2 maatregelen na 1-1-2022 en binnen 2 jaar gerealiseerd; 30% subsidie</a:t>
            </a:r>
          </a:p>
          <a:p>
            <a:r>
              <a:rPr lang="nl-NL" sz="2800" dirty="0" smtClean="0"/>
              <a:t>Bij 1 maatregel is dat 15%</a:t>
            </a:r>
            <a:endParaRPr lang="nl-NL" sz="2800" dirty="0"/>
          </a:p>
        </p:txBody>
      </p:sp>
    </p:spTree>
    <p:extLst>
      <p:ext uri="{BB962C8B-B14F-4D97-AF65-F5344CB8AC3E}">
        <p14:creationId xmlns:p14="http://schemas.microsoft.com/office/powerpoint/2010/main" val="1637790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74669" y="312874"/>
            <a:ext cx="7940040" cy="1325563"/>
          </a:xfrm>
          <a:solidFill>
            <a:srgbClr val="92D050"/>
          </a:solidFill>
        </p:spPr>
        <p:txBody>
          <a:bodyPr/>
          <a:lstStyle/>
          <a:p>
            <a:r>
              <a:rPr lang="nl-NL" dirty="0" smtClean="0"/>
              <a:t>Voorwaarden isolatie maatregelen</a:t>
            </a:r>
            <a:endParaRPr lang="nl-NL" dirty="0"/>
          </a:p>
        </p:txBody>
      </p:sp>
      <p:sp>
        <p:nvSpPr>
          <p:cNvPr id="3" name="Tijdelijke aanduiding voor inhoud 2"/>
          <p:cNvSpPr>
            <a:spLocks noGrp="1"/>
          </p:cNvSpPr>
          <p:nvPr>
            <p:ph idx="1"/>
          </p:nvPr>
        </p:nvSpPr>
        <p:spPr>
          <a:xfrm>
            <a:off x="838200" y="1825625"/>
            <a:ext cx="8096794" cy="4351338"/>
          </a:xfrm>
          <a:ln w="57150">
            <a:solidFill>
              <a:srgbClr val="00B0F0"/>
            </a:solidFill>
          </a:ln>
        </p:spPr>
        <p:txBody>
          <a:bodyPr>
            <a:normAutofit fontScale="92500" lnSpcReduction="10000"/>
          </a:bodyPr>
          <a:lstStyle/>
          <a:p>
            <a:pPr marL="0" indent="0">
              <a:buNone/>
            </a:pPr>
            <a:r>
              <a:rPr lang="nl-NL" dirty="0" smtClean="0"/>
              <a:t>Je bent eigenaar en bewoner</a:t>
            </a:r>
          </a:p>
          <a:p>
            <a:pPr marL="0" indent="0">
              <a:buNone/>
            </a:pPr>
            <a:r>
              <a:rPr lang="nl-NL" dirty="0" smtClean="0"/>
              <a:t>De uitvoering wordt gedaan door een bedrijf</a:t>
            </a:r>
          </a:p>
          <a:p>
            <a:pPr marL="0" indent="0">
              <a:buNone/>
            </a:pPr>
            <a:r>
              <a:rPr lang="nl-NL" sz="2000" dirty="0" smtClean="0"/>
              <a:t>Geen subsidie als je het zelf doet</a:t>
            </a:r>
          </a:p>
          <a:p>
            <a:pPr marL="0" indent="0">
              <a:buNone/>
            </a:pPr>
            <a:r>
              <a:rPr lang="nl-NL" dirty="0" smtClean="0"/>
              <a:t>De isolatie heeft een hoge isolatiewaarde</a:t>
            </a:r>
          </a:p>
          <a:p>
            <a:pPr marL="0" indent="0">
              <a:buNone/>
            </a:pPr>
            <a:r>
              <a:rPr lang="nl-NL" dirty="0" smtClean="0"/>
              <a:t>Je laat voldoende vierkante meters isoleren</a:t>
            </a:r>
          </a:p>
          <a:p>
            <a:pPr marL="0" indent="0">
              <a:buNone/>
            </a:pPr>
            <a:r>
              <a:rPr lang="nl-NL" dirty="0" smtClean="0"/>
              <a:t>De subsidies zijn voor bestaande woningen</a:t>
            </a:r>
          </a:p>
          <a:p>
            <a:pPr marL="0" indent="0">
              <a:buNone/>
            </a:pPr>
            <a:r>
              <a:rPr lang="nl-NL" sz="2200" dirty="0" smtClean="0"/>
              <a:t>Niet voor nieuwbouw en ook niet voor een nieuwe aanbouw of dakkapel</a:t>
            </a:r>
          </a:p>
          <a:p>
            <a:pPr marL="0" indent="0">
              <a:buNone/>
            </a:pPr>
            <a:r>
              <a:rPr lang="nl-NL" dirty="0" smtClean="0"/>
              <a:t>Je vraagt subsidie achteraf aan, binnen 24 maanden</a:t>
            </a:r>
          </a:p>
          <a:p>
            <a:pPr marL="0" indent="0">
              <a:buNone/>
            </a:pPr>
            <a:r>
              <a:rPr lang="nl-NL" dirty="0" smtClean="0"/>
              <a:t>Je mag meerdere keren subsidie aanvragen</a:t>
            </a:r>
          </a:p>
          <a:p>
            <a:pPr marL="0" indent="0">
              <a:buNone/>
            </a:pPr>
            <a:r>
              <a:rPr lang="nl-NL" sz="2200" dirty="0" smtClean="0"/>
              <a:t>Het moet wel om verschillende maatregelen gaan</a:t>
            </a:r>
            <a:endParaRPr lang="nl-NL" sz="2200" dirty="0"/>
          </a:p>
        </p:txBody>
      </p:sp>
    </p:spTree>
    <p:extLst>
      <p:ext uri="{BB962C8B-B14F-4D97-AF65-F5344CB8AC3E}">
        <p14:creationId xmlns:p14="http://schemas.microsoft.com/office/powerpoint/2010/main" val="512927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14106" y="274319"/>
            <a:ext cx="5169127" cy="1182188"/>
          </a:xfrm>
        </p:spPr>
        <p:txBody>
          <a:bodyPr>
            <a:normAutofit fontScale="90000"/>
          </a:bodyPr>
          <a:lstStyle/>
          <a:p>
            <a:r>
              <a:rPr lang="nl-NL" sz="4000" dirty="0" smtClean="0"/>
              <a:t>5 type isolatie maatregelen met subsidie</a:t>
            </a:r>
            <a:endParaRPr lang="nl-NL" sz="4000" dirty="0"/>
          </a:p>
        </p:txBody>
      </p:sp>
      <p:sp>
        <p:nvSpPr>
          <p:cNvPr id="3" name="Tijdelijke aanduiding voor inhoud 2"/>
          <p:cNvSpPr>
            <a:spLocks noGrp="1"/>
          </p:cNvSpPr>
          <p:nvPr>
            <p:ph idx="1"/>
          </p:nvPr>
        </p:nvSpPr>
        <p:spPr>
          <a:xfrm>
            <a:off x="6688180" y="1000487"/>
            <a:ext cx="4797837" cy="4873625"/>
          </a:xfrm>
          <a:solidFill>
            <a:schemeClr val="accent1">
              <a:lumMod val="60000"/>
              <a:lumOff val="40000"/>
            </a:schemeClr>
          </a:solidFill>
        </p:spPr>
        <p:txBody>
          <a:bodyPr>
            <a:normAutofit fontScale="92500" lnSpcReduction="10000"/>
          </a:bodyPr>
          <a:lstStyle/>
          <a:p>
            <a:r>
              <a:rPr lang="nl-NL" dirty="0" smtClean="0"/>
              <a:t>Wat heb je nodig voor een subsidie </a:t>
            </a:r>
            <a:r>
              <a:rPr lang="nl-NL" dirty="0" err="1" smtClean="0"/>
              <a:t>aanvaag</a:t>
            </a:r>
            <a:r>
              <a:rPr lang="nl-NL" dirty="0" smtClean="0"/>
              <a:t>:</a:t>
            </a:r>
          </a:p>
          <a:p>
            <a:r>
              <a:rPr lang="nl-NL" sz="2000" dirty="0" smtClean="0"/>
              <a:t>Maak foto’s van de werkzaamheden en isolatiemateriaal</a:t>
            </a:r>
            <a:endParaRPr lang="nl-NL" sz="2200" dirty="0" smtClean="0"/>
          </a:p>
          <a:p>
            <a:r>
              <a:rPr lang="nl-NL" sz="2000" dirty="0" smtClean="0"/>
              <a:t>Het aantal m2 isolatiemateriaal</a:t>
            </a:r>
          </a:p>
          <a:p>
            <a:r>
              <a:rPr lang="nl-NL" sz="2000" dirty="0" smtClean="0"/>
              <a:t>Factuur en betalingsbewijs</a:t>
            </a:r>
          </a:p>
          <a:p>
            <a:r>
              <a:rPr lang="nl-NL" sz="2000" dirty="0" smtClean="0"/>
              <a:t>Omschrijving van het product, met het typenummer, de naam van het merk of de fabrikant</a:t>
            </a:r>
          </a:p>
          <a:p>
            <a:r>
              <a:rPr lang="nl-NL" sz="2000" dirty="0" smtClean="0"/>
              <a:t>De datum van aanschaf</a:t>
            </a:r>
          </a:p>
          <a:p>
            <a:r>
              <a:rPr lang="nl-NL" sz="2000" dirty="0" smtClean="0"/>
              <a:t>Het adres van de woningeigenaar en van het bedrijf met naam en telefoonnummer van de contactpersoon</a:t>
            </a:r>
          </a:p>
          <a:p>
            <a:r>
              <a:rPr lang="nl-NL" sz="2000" dirty="0" smtClean="0"/>
              <a:t>De datum van aanbrengen van isolatie</a:t>
            </a:r>
          </a:p>
          <a:p>
            <a:r>
              <a:rPr lang="nl-NL" sz="2000" dirty="0" smtClean="0"/>
              <a:t>Het bedrag en de datum van de betaling</a:t>
            </a:r>
            <a:endParaRPr lang="nl-NL" sz="2000" dirty="0"/>
          </a:p>
        </p:txBody>
      </p:sp>
      <p:sp>
        <p:nvSpPr>
          <p:cNvPr id="4" name="Tijdelijke aanduiding voor tekst 3"/>
          <p:cNvSpPr>
            <a:spLocks noGrp="1"/>
          </p:cNvSpPr>
          <p:nvPr>
            <p:ph type="body" sz="half" idx="2"/>
          </p:nvPr>
        </p:nvSpPr>
        <p:spPr>
          <a:xfrm>
            <a:off x="839788" y="1456508"/>
            <a:ext cx="5443446" cy="3598818"/>
          </a:xfrm>
          <a:ln w="57150">
            <a:solidFill>
              <a:schemeClr val="accent1">
                <a:lumMod val="50000"/>
              </a:schemeClr>
            </a:solidFill>
          </a:ln>
        </p:spPr>
        <p:txBody>
          <a:bodyPr>
            <a:noAutofit/>
          </a:bodyPr>
          <a:lstStyle/>
          <a:p>
            <a:pPr marL="285750" indent="-285750">
              <a:buFontTx/>
              <a:buChar char="-"/>
            </a:pPr>
            <a:r>
              <a:rPr lang="nl-NL" sz="2000" dirty="0" smtClean="0"/>
              <a:t>Spouwmuurisolatie, mag nu niet in Leiden door uitspraak Hoge Raad over bescherming van de vleermuis.</a:t>
            </a:r>
          </a:p>
          <a:p>
            <a:pPr marL="285750" indent="-285750">
              <a:buFontTx/>
              <a:buChar char="-"/>
            </a:pPr>
            <a:r>
              <a:rPr lang="nl-NL" sz="2000" dirty="0" smtClean="0"/>
              <a:t>Isolatie </a:t>
            </a:r>
            <a:r>
              <a:rPr lang="nl-NL" sz="2000" dirty="0" smtClean="0"/>
              <a:t>aan de binnenkantkant </a:t>
            </a:r>
            <a:r>
              <a:rPr lang="nl-NL" sz="2000" dirty="0" smtClean="0"/>
              <a:t>van de buitenmuur (ook als er al spouwmuur isolatie </a:t>
            </a:r>
            <a:r>
              <a:rPr lang="nl-NL" sz="2000" dirty="0" smtClean="0"/>
              <a:t>is)</a:t>
            </a:r>
            <a:endParaRPr lang="nl-NL" sz="2000" dirty="0" smtClean="0">
              <a:solidFill>
                <a:srgbClr val="FF0000"/>
              </a:solidFill>
            </a:endParaRPr>
          </a:p>
          <a:p>
            <a:pPr marL="285750" indent="-285750">
              <a:buFontTx/>
              <a:buChar char="-"/>
            </a:pPr>
            <a:r>
              <a:rPr lang="nl-NL" sz="2000" dirty="0" smtClean="0"/>
              <a:t>Dakisolatie of zoldervloerisolatie</a:t>
            </a:r>
          </a:p>
          <a:p>
            <a:pPr marL="285750" indent="-285750">
              <a:buFontTx/>
              <a:buChar char="-"/>
            </a:pPr>
            <a:r>
              <a:rPr lang="nl-NL" sz="2000" dirty="0" smtClean="0"/>
              <a:t>Vloerisolatie of bodemisolatie</a:t>
            </a:r>
          </a:p>
          <a:p>
            <a:pPr marL="285750" indent="-285750">
              <a:buFontTx/>
              <a:buChar char="-"/>
            </a:pPr>
            <a:r>
              <a:rPr lang="nl-NL" sz="2000" dirty="0" smtClean="0"/>
              <a:t>Isolatieglas, je mag HR++ en triple glas combineren, Vacuümglas (monumentenglas zelfde subsidie als HR++)</a:t>
            </a:r>
            <a:endParaRPr lang="nl-NL" sz="2000" dirty="0"/>
          </a:p>
        </p:txBody>
      </p:sp>
      <p:sp>
        <p:nvSpPr>
          <p:cNvPr id="5" name="Rechthoek 4"/>
          <p:cNvSpPr/>
          <p:nvPr/>
        </p:nvSpPr>
        <p:spPr>
          <a:xfrm>
            <a:off x="1114106" y="5212080"/>
            <a:ext cx="5260568" cy="1528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smtClean="0">
                <a:solidFill>
                  <a:schemeClr val="tx1"/>
                </a:solidFill>
              </a:rPr>
              <a:t>Aanvullend bewijs bij isolatie glas:</a:t>
            </a:r>
          </a:p>
          <a:p>
            <a:pPr algn="ctr"/>
            <a:r>
              <a:rPr lang="nl-NL" dirty="0" smtClean="0">
                <a:solidFill>
                  <a:schemeClr val="tx1"/>
                </a:solidFill>
              </a:rPr>
              <a:t>Vanaf 1-1-23 de </a:t>
            </a:r>
            <a:r>
              <a:rPr lang="nl-NL" dirty="0" err="1" smtClean="0">
                <a:solidFill>
                  <a:schemeClr val="tx1"/>
                </a:solidFill>
              </a:rPr>
              <a:t>oppervalktes</a:t>
            </a:r>
            <a:r>
              <a:rPr lang="nl-NL" dirty="0" smtClean="0">
                <a:solidFill>
                  <a:schemeClr val="tx1"/>
                </a:solidFill>
              </a:rPr>
              <a:t> van het glas, je mag de kozijnen </a:t>
            </a:r>
            <a:r>
              <a:rPr lang="nl-NL" dirty="0" err="1" smtClean="0">
                <a:solidFill>
                  <a:schemeClr val="tx1"/>
                </a:solidFill>
              </a:rPr>
              <a:t>meemeten</a:t>
            </a:r>
            <a:r>
              <a:rPr lang="nl-NL" dirty="0" smtClean="0">
                <a:solidFill>
                  <a:schemeClr val="tx1"/>
                </a:solidFill>
              </a:rPr>
              <a:t>.</a:t>
            </a:r>
          </a:p>
          <a:p>
            <a:pPr algn="ctr"/>
            <a:r>
              <a:rPr lang="nl-NL" dirty="0" smtClean="0">
                <a:solidFill>
                  <a:schemeClr val="tx1"/>
                </a:solidFill>
              </a:rPr>
              <a:t>Diktes (isolatiewaarden inclusief de u-waarde.</a:t>
            </a:r>
            <a:endParaRPr lang="nl-NL" dirty="0">
              <a:solidFill>
                <a:schemeClr val="tx1"/>
              </a:solidFill>
            </a:endParaRPr>
          </a:p>
        </p:txBody>
      </p:sp>
    </p:spTree>
    <p:extLst>
      <p:ext uri="{BB962C8B-B14F-4D97-AF65-F5344CB8AC3E}">
        <p14:creationId xmlns:p14="http://schemas.microsoft.com/office/powerpoint/2010/main" val="2596136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p:cNvGraphicFramePr>
            <a:graphicFrameLocks noGrp="1"/>
          </p:cNvGraphicFramePr>
          <p:nvPr>
            <p:extLst>
              <p:ext uri="{D42A27DB-BD31-4B8C-83A1-F6EECF244321}">
                <p14:modId xmlns:p14="http://schemas.microsoft.com/office/powerpoint/2010/main" val="3942428845"/>
              </p:ext>
            </p:extLst>
          </p:nvPr>
        </p:nvGraphicFramePr>
        <p:xfrm>
          <a:off x="1559860" y="833719"/>
          <a:ext cx="9177808" cy="5387781"/>
        </p:xfrm>
        <a:graphic>
          <a:graphicData uri="http://schemas.openxmlformats.org/drawingml/2006/table">
            <a:tbl>
              <a:tblPr/>
              <a:tblGrid>
                <a:gridCol w="2294452">
                  <a:extLst>
                    <a:ext uri="{9D8B030D-6E8A-4147-A177-3AD203B41FA5}">
                      <a16:colId xmlns:a16="http://schemas.microsoft.com/office/drawing/2014/main" val="3046095070"/>
                    </a:ext>
                  </a:extLst>
                </a:gridCol>
                <a:gridCol w="2294452">
                  <a:extLst>
                    <a:ext uri="{9D8B030D-6E8A-4147-A177-3AD203B41FA5}">
                      <a16:colId xmlns:a16="http://schemas.microsoft.com/office/drawing/2014/main" val="2466144167"/>
                    </a:ext>
                  </a:extLst>
                </a:gridCol>
                <a:gridCol w="2294452">
                  <a:extLst>
                    <a:ext uri="{9D8B030D-6E8A-4147-A177-3AD203B41FA5}">
                      <a16:colId xmlns:a16="http://schemas.microsoft.com/office/drawing/2014/main" val="960378972"/>
                    </a:ext>
                  </a:extLst>
                </a:gridCol>
                <a:gridCol w="2294452">
                  <a:extLst>
                    <a:ext uri="{9D8B030D-6E8A-4147-A177-3AD203B41FA5}">
                      <a16:colId xmlns:a16="http://schemas.microsoft.com/office/drawing/2014/main" val="3478385470"/>
                    </a:ext>
                  </a:extLst>
                </a:gridCol>
              </a:tblGrid>
              <a:tr h="1329209">
                <a:tc>
                  <a:txBody>
                    <a:bodyPr/>
                    <a:lstStyle/>
                    <a:p>
                      <a:pPr algn="l" fontAlgn="b"/>
                      <a:r>
                        <a:rPr lang="nl-NL" sz="1600" b="1" dirty="0">
                          <a:effectLst/>
                        </a:rPr>
                        <a:t>Dak, vloer, gevel</a:t>
                      </a:r>
                    </a:p>
                  </a:txBody>
                  <a:tcPr marL="43012" marR="89607" marT="89607" marB="89607"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nl-NL" sz="1600" b="1">
                          <a:effectLst/>
                        </a:rPr>
                        <a:t>Subsidie per m2 als je 2 maatregelen neemt (bedrag 2023)</a:t>
                      </a:r>
                    </a:p>
                  </a:txBody>
                  <a:tcPr marL="43012" marR="89607" marT="89607" marB="89607"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nl-NL" sz="1600" b="1">
                          <a:effectLst/>
                        </a:rPr>
                        <a:t>Minimale oppervlakte</a:t>
                      </a:r>
                    </a:p>
                  </a:txBody>
                  <a:tcPr marL="43012" marR="89607" marT="89607" marB="89607"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nl-NL" sz="1600" b="1">
                          <a:effectLst/>
                        </a:rPr>
                        <a:t>Minimale isolatiewaarde (Rd-waarde)</a:t>
                      </a:r>
                    </a:p>
                  </a:txBody>
                  <a:tcPr marL="43012" marR="43012" marT="89607" marB="89607"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0261515"/>
                  </a:ext>
                </a:extLst>
              </a:tr>
              <a:tr h="536965">
                <a:tc>
                  <a:txBody>
                    <a:bodyPr/>
                    <a:lstStyle/>
                    <a:p>
                      <a:pPr algn="l" fontAlgn="ctr"/>
                      <a:r>
                        <a:rPr lang="nl-NL" sz="1600" dirty="0">
                          <a:effectLst/>
                        </a:rPr>
                        <a:t>Spouwmuurisolatie</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dirty="0">
                          <a:effectLst/>
                        </a:rPr>
                        <a:t>€ 8</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a:effectLst/>
                        </a:rPr>
                        <a:t>10 m2</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a:effectLst/>
                        </a:rPr>
                        <a:t>1,1</a:t>
                      </a:r>
                    </a:p>
                  </a:txBody>
                  <a:tcPr marL="43012" marR="43012"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9212344"/>
                  </a:ext>
                </a:extLst>
              </a:tr>
              <a:tr h="378517">
                <a:tc>
                  <a:txBody>
                    <a:bodyPr/>
                    <a:lstStyle/>
                    <a:p>
                      <a:pPr algn="l" fontAlgn="ctr"/>
                      <a:r>
                        <a:rPr lang="nl-NL" sz="1600">
                          <a:effectLst/>
                        </a:rPr>
                        <a:t>Dakisolatie</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dirty="0">
                          <a:effectLst/>
                        </a:rPr>
                        <a:t>€ 30</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a:effectLst/>
                        </a:rPr>
                        <a:t>20 m2</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a:effectLst/>
                        </a:rPr>
                        <a:t>3,5</a:t>
                      </a:r>
                    </a:p>
                  </a:txBody>
                  <a:tcPr marL="43012" marR="43012"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3500680"/>
                  </a:ext>
                </a:extLst>
              </a:tr>
              <a:tr h="695414">
                <a:tc>
                  <a:txBody>
                    <a:bodyPr/>
                    <a:lstStyle/>
                    <a:p>
                      <a:pPr algn="l" fontAlgn="ctr"/>
                      <a:r>
                        <a:rPr lang="nl-NL" sz="1600">
                          <a:effectLst/>
                        </a:rPr>
                        <a:t>Vloer zolder isoleren</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dirty="0">
                          <a:effectLst/>
                        </a:rPr>
                        <a:t>€ 8</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dirty="0">
                          <a:effectLst/>
                        </a:rPr>
                        <a:t>20 m2</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a:effectLst/>
                        </a:rPr>
                        <a:t>3,5</a:t>
                      </a:r>
                    </a:p>
                  </a:txBody>
                  <a:tcPr marL="43012" marR="43012"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1419151"/>
                  </a:ext>
                </a:extLst>
              </a:tr>
              <a:tr h="1329209">
                <a:tc>
                  <a:txBody>
                    <a:bodyPr/>
                    <a:lstStyle/>
                    <a:p>
                      <a:pPr algn="l" fontAlgn="ctr"/>
                      <a:r>
                        <a:rPr lang="nl-NL" sz="1600">
                          <a:effectLst/>
                        </a:rPr>
                        <a:t>Isolatie buitenmuur (voorzetwand of buitenkant)</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dirty="0">
                          <a:effectLst/>
                        </a:rPr>
                        <a:t>€ 38</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dirty="0">
                          <a:effectLst/>
                        </a:rPr>
                        <a:t>10 m2</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a:effectLst/>
                        </a:rPr>
                        <a:t>3,5</a:t>
                      </a:r>
                    </a:p>
                  </a:txBody>
                  <a:tcPr marL="43012" marR="43012"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8810170"/>
                  </a:ext>
                </a:extLst>
              </a:tr>
              <a:tr h="536965">
                <a:tc>
                  <a:txBody>
                    <a:bodyPr/>
                    <a:lstStyle/>
                    <a:p>
                      <a:pPr algn="l" fontAlgn="ctr"/>
                      <a:r>
                        <a:rPr lang="nl-NL" sz="1600">
                          <a:effectLst/>
                        </a:rPr>
                        <a:t>Vloerisolatie</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a:effectLst/>
                        </a:rPr>
                        <a:t>€ 11</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dirty="0">
                          <a:effectLst/>
                        </a:rPr>
                        <a:t>20 m2</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nl-NL" sz="1600" dirty="0">
                          <a:effectLst/>
                        </a:rPr>
                        <a:t>3,5</a:t>
                      </a:r>
                    </a:p>
                  </a:txBody>
                  <a:tcPr marL="43012" marR="43012" marT="89607" marB="8960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7245844"/>
                  </a:ext>
                </a:extLst>
              </a:tr>
              <a:tr h="536965">
                <a:tc>
                  <a:txBody>
                    <a:bodyPr/>
                    <a:lstStyle/>
                    <a:p>
                      <a:pPr algn="l" fontAlgn="ctr"/>
                      <a:r>
                        <a:rPr lang="nl-NL" sz="1600">
                          <a:effectLst/>
                        </a:rPr>
                        <a:t>Bodemisolatie</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nl-NL" sz="1600">
                          <a:effectLst/>
                        </a:rPr>
                        <a:t>€ 6</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nl-NL" sz="1600">
                          <a:effectLst/>
                        </a:rPr>
                        <a:t>20 m2</a:t>
                      </a:r>
                    </a:p>
                  </a:txBody>
                  <a:tcPr marL="43012" marR="89607" marT="89607" marB="89607"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nl-NL" sz="1600" dirty="0">
                          <a:effectLst/>
                        </a:rPr>
                        <a:t>3,5</a:t>
                      </a:r>
                    </a:p>
                  </a:txBody>
                  <a:tcPr marL="43012" marR="43012" marT="89607" marB="89607"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14370165"/>
                  </a:ext>
                </a:extLst>
              </a:tr>
            </a:tbl>
          </a:graphicData>
        </a:graphic>
      </p:graphicFrame>
      <p:sp>
        <p:nvSpPr>
          <p:cNvPr id="6" name="Ovaal 5"/>
          <p:cNvSpPr/>
          <p:nvPr/>
        </p:nvSpPr>
        <p:spPr>
          <a:xfrm>
            <a:off x="431074" y="376519"/>
            <a:ext cx="3931920" cy="12563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fontAlgn="base" hangingPunct="0">
              <a:spcBef>
                <a:spcPct val="0"/>
              </a:spcBef>
              <a:spcAft>
                <a:spcPct val="0"/>
              </a:spcAft>
            </a:pPr>
            <a:r>
              <a:rPr lang="nl-NL" altLang="nl-NL">
                <a:solidFill>
                  <a:srgbClr val="000000"/>
                </a:solidFill>
                <a:latin typeface="Proxima Nova"/>
              </a:rPr>
              <a:t>Subsidiebedragen dak, vloer, buitenmuren bij 2 maatregelen (2023)</a:t>
            </a:r>
            <a:endParaRPr lang="nl-NL" altLang="nl-NL" dirty="0">
              <a:solidFill>
                <a:srgbClr val="000000"/>
              </a:solidFill>
              <a:latin typeface="Proxima Nova"/>
            </a:endParaRPr>
          </a:p>
        </p:txBody>
      </p:sp>
    </p:spTree>
    <p:extLst>
      <p:ext uri="{BB962C8B-B14F-4D97-AF65-F5344CB8AC3E}">
        <p14:creationId xmlns:p14="http://schemas.microsoft.com/office/powerpoint/2010/main" val="1414244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al 4"/>
          <p:cNvSpPr/>
          <p:nvPr/>
        </p:nvSpPr>
        <p:spPr>
          <a:xfrm>
            <a:off x="627016" y="287383"/>
            <a:ext cx="3592285"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dirty="0">
                <a:solidFill>
                  <a:schemeClr val="tx1"/>
                </a:solidFill>
              </a:rPr>
              <a:t>Subsidiebedragen glas bij 2 maatregelen (2023)</a:t>
            </a:r>
          </a:p>
        </p:txBody>
      </p:sp>
      <p:graphicFrame>
        <p:nvGraphicFramePr>
          <p:cNvPr id="6" name="Tabel 5"/>
          <p:cNvGraphicFramePr>
            <a:graphicFrameLocks noGrp="1"/>
          </p:cNvGraphicFramePr>
          <p:nvPr>
            <p:extLst>
              <p:ext uri="{D42A27DB-BD31-4B8C-83A1-F6EECF244321}">
                <p14:modId xmlns:p14="http://schemas.microsoft.com/office/powerpoint/2010/main" val="2757055192"/>
              </p:ext>
            </p:extLst>
          </p:nvPr>
        </p:nvGraphicFramePr>
        <p:xfrm>
          <a:off x="2168434" y="1201782"/>
          <a:ext cx="8530046" cy="5512528"/>
        </p:xfrm>
        <a:graphic>
          <a:graphicData uri="http://schemas.openxmlformats.org/drawingml/2006/table">
            <a:tbl>
              <a:tblPr/>
              <a:tblGrid>
                <a:gridCol w="2055314">
                  <a:extLst>
                    <a:ext uri="{9D8B030D-6E8A-4147-A177-3AD203B41FA5}">
                      <a16:colId xmlns:a16="http://schemas.microsoft.com/office/drawing/2014/main" val="1193725572"/>
                    </a:ext>
                  </a:extLst>
                </a:gridCol>
                <a:gridCol w="2158244">
                  <a:extLst>
                    <a:ext uri="{9D8B030D-6E8A-4147-A177-3AD203B41FA5}">
                      <a16:colId xmlns:a16="http://schemas.microsoft.com/office/drawing/2014/main" val="1050253719"/>
                    </a:ext>
                  </a:extLst>
                </a:gridCol>
                <a:gridCol w="2158244">
                  <a:extLst>
                    <a:ext uri="{9D8B030D-6E8A-4147-A177-3AD203B41FA5}">
                      <a16:colId xmlns:a16="http://schemas.microsoft.com/office/drawing/2014/main" val="467170667"/>
                    </a:ext>
                  </a:extLst>
                </a:gridCol>
                <a:gridCol w="2158244">
                  <a:extLst>
                    <a:ext uri="{9D8B030D-6E8A-4147-A177-3AD203B41FA5}">
                      <a16:colId xmlns:a16="http://schemas.microsoft.com/office/drawing/2014/main" val="2504179195"/>
                    </a:ext>
                  </a:extLst>
                </a:gridCol>
              </a:tblGrid>
              <a:tr h="325920">
                <a:tc>
                  <a:txBody>
                    <a:bodyPr/>
                    <a:lstStyle/>
                    <a:p>
                      <a:pPr algn="l" fontAlgn="b"/>
                      <a:r>
                        <a:rPr lang="nl-NL" sz="1400" b="1" dirty="0">
                          <a:effectLst/>
                        </a:rPr>
                        <a:t>Soort glas</a:t>
                      </a:r>
                    </a:p>
                  </a:txBody>
                  <a:tcPr marL="21106" marR="43971" marT="43971" marB="43971"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400" b="1">
                          <a:effectLst/>
                        </a:rPr>
                        <a:t>Subsidie per m2 in 2023</a:t>
                      </a:r>
                    </a:p>
                  </a:txBody>
                  <a:tcPr marL="21106" marR="43971" marT="43971" marB="43971"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400" b="1">
                          <a:effectLst/>
                        </a:rPr>
                        <a:t>Minimale oppervlakte</a:t>
                      </a:r>
                    </a:p>
                  </a:txBody>
                  <a:tcPr marL="21106" marR="43971" marT="43971" marB="43971"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400" b="1">
                          <a:effectLst/>
                        </a:rPr>
                        <a:t>Maximale U-waarde</a:t>
                      </a:r>
                    </a:p>
                  </a:txBody>
                  <a:tcPr marL="21106" marR="21106" marT="43971" marB="43971"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2872394"/>
                  </a:ext>
                </a:extLst>
              </a:tr>
              <a:tr h="556712">
                <a:tc>
                  <a:txBody>
                    <a:bodyPr/>
                    <a:lstStyle/>
                    <a:p>
                      <a:pPr algn="l" fontAlgn="ctr"/>
                      <a:r>
                        <a:rPr lang="nl-NL" sz="1400">
                          <a:effectLst/>
                        </a:rPr>
                        <a:t>HR++, triple of vacuümglas in bestaande kozijnen</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€ 46</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8 m2</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dirty="0">
                          <a:effectLst/>
                        </a:rPr>
                        <a:t>1,2</a:t>
                      </a:r>
                    </a:p>
                  </a:txBody>
                  <a:tcPr marL="21106" marR="21106"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31408284"/>
                  </a:ext>
                </a:extLst>
              </a:tr>
              <a:tr h="556712">
                <a:tc>
                  <a:txBody>
                    <a:bodyPr/>
                    <a:lstStyle/>
                    <a:p>
                      <a:pPr algn="l" fontAlgn="ctr"/>
                      <a:r>
                        <a:rPr lang="nl-NL" sz="1400">
                          <a:effectLst/>
                        </a:rPr>
                        <a:t>Triple glas of vacuümglas in isolerende kozijnen</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€ 131</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8 m2</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0,7</a:t>
                      </a:r>
                    </a:p>
                  </a:txBody>
                  <a:tcPr marL="21106" marR="21106"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94319243"/>
                  </a:ext>
                </a:extLst>
              </a:tr>
              <a:tr h="1018296">
                <a:tc>
                  <a:txBody>
                    <a:bodyPr/>
                    <a:lstStyle/>
                    <a:p>
                      <a:pPr algn="l" fontAlgn="ctr"/>
                      <a:r>
                        <a:rPr lang="nl-NL" sz="1400">
                          <a:effectLst/>
                        </a:rPr>
                        <a:t>Isolerend paneel met lage isolatiewaarde in kozijn (alleen samen met HR++, triple of vacuümglas)</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dirty="0">
                          <a:effectLst/>
                        </a:rPr>
                        <a:t>€ 20</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Oppervlak telt mee voor aantal m2 isolatieglas</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1,2</a:t>
                      </a:r>
                    </a:p>
                  </a:txBody>
                  <a:tcPr marL="21106" marR="21106"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70333216"/>
                  </a:ext>
                </a:extLst>
              </a:tr>
              <a:tr h="1018296">
                <a:tc>
                  <a:txBody>
                    <a:bodyPr/>
                    <a:lstStyle/>
                    <a:p>
                      <a:pPr algn="l" fontAlgn="ctr"/>
                      <a:r>
                        <a:rPr lang="nl-NL" sz="1400">
                          <a:effectLst/>
                        </a:rPr>
                        <a:t>Isolerend paneel met hoge isolatiewaarde in kozijn (alleen samen met HR++, triple of vacuümglas)</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€ 90</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Oppervlak telt mee voor aantal m2 isolatieglas</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0,7</a:t>
                      </a:r>
                    </a:p>
                  </a:txBody>
                  <a:tcPr marL="21106" marR="21106"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23642266"/>
                  </a:ext>
                </a:extLst>
              </a:tr>
              <a:tr h="1018296">
                <a:tc>
                  <a:txBody>
                    <a:bodyPr/>
                    <a:lstStyle/>
                    <a:p>
                      <a:pPr algn="l" fontAlgn="ctr"/>
                      <a:r>
                        <a:rPr lang="nl-NL" sz="1400">
                          <a:effectLst/>
                        </a:rPr>
                        <a:t>Isolerende deur met lage isolatiewaarde (alleen samen met HR++, triple of vacuümglas)</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€ 46</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Oppervlak telt mee voor aantal m2 isolatieglas</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nl-NL" sz="1400">
                          <a:effectLst/>
                        </a:rPr>
                        <a:t>1,5</a:t>
                      </a:r>
                    </a:p>
                  </a:txBody>
                  <a:tcPr marL="21106" marR="21106" marT="43971" marB="43971"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0225684"/>
                  </a:ext>
                </a:extLst>
              </a:tr>
              <a:tr h="1018296">
                <a:tc>
                  <a:txBody>
                    <a:bodyPr/>
                    <a:lstStyle/>
                    <a:p>
                      <a:pPr algn="l" fontAlgn="ctr"/>
                      <a:r>
                        <a:rPr lang="nl-NL" sz="1400">
                          <a:effectLst/>
                        </a:rPr>
                        <a:t>Isolerende deur met hoge isolatiewaarde (alleen samen met HR++, triple of vacuümglas)</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nl-NL" sz="1400" dirty="0">
                          <a:effectLst/>
                        </a:rPr>
                        <a:t>€ 131</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nl-NL" sz="1400">
                          <a:effectLst/>
                        </a:rPr>
                        <a:t>Oppervlak telt mee voor aantal m2 isolatieglas</a:t>
                      </a:r>
                    </a:p>
                  </a:txBody>
                  <a:tcPr marL="21106" marR="43971" marT="43971" marB="43971"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nl-NL" sz="1400" dirty="0">
                          <a:effectLst/>
                        </a:rPr>
                        <a:t>1,0</a:t>
                      </a:r>
                    </a:p>
                  </a:txBody>
                  <a:tcPr marL="21106" marR="21106" marT="43971" marB="43971"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594141013"/>
                  </a:ext>
                </a:extLst>
              </a:tr>
            </a:tbl>
          </a:graphicData>
        </a:graphic>
      </p:graphicFrame>
    </p:spTree>
    <p:extLst>
      <p:ext uri="{BB962C8B-B14F-4D97-AF65-F5344CB8AC3E}">
        <p14:creationId xmlns:p14="http://schemas.microsoft.com/office/powerpoint/2010/main" val="309934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2142310" y="404949"/>
            <a:ext cx="7315200" cy="3278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2800" b="1" dirty="0" smtClean="0">
                <a:solidFill>
                  <a:schemeClr val="tx1"/>
                </a:solidFill>
              </a:rPr>
              <a:t>ISDE Subsidie </a:t>
            </a:r>
            <a:r>
              <a:rPr lang="nl-NL" sz="2800" b="1" dirty="0" smtClean="0">
                <a:solidFill>
                  <a:schemeClr val="tx1"/>
                </a:solidFill>
              </a:rPr>
              <a:t>warmtepompen</a:t>
            </a:r>
          </a:p>
          <a:p>
            <a:r>
              <a:rPr lang="nl-NL" sz="2800" dirty="0" smtClean="0">
                <a:solidFill>
                  <a:schemeClr val="tx1"/>
                </a:solidFill>
              </a:rPr>
              <a:t>De hoogte van de subsidie hangt af van het soort warmtepomp, het vermogen en energielabel</a:t>
            </a:r>
          </a:p>
          <a:p>
            <a:r>
              <a:rPr lang="nl-NL" sz="2800" dirty="0" smtClean="0">
                <a:solidFill>
                  <a:schemeClr val="tx1"/>
                </a:solidFill>
              </a:rPr>
              <a:t>De precieze bedragen staan op de meldcodelijst op RVO.NL</a:t>
            </a:r>
          </a:p>
          <a:p>
            <a:r>
              <a:rPr lang="nl-NL" sz="2800" dirty="0" smtClean="0">
                <a:solidFill>
                  <a:schemeClr val="tx1"/>
                </a:solidFill>
              </a:rPr>
              <a:t>Vraag bij offertes altijd de meldcode</a:t>
            </a:r>
          </a:p>
          <a:p>
            <a:endParaRPr lang="nl-NL" sz="2800" dirty="0">
              <a:solidFill>
                <a:schemeClr val="tx1"/>
              </a:solidFill>
            </a:endParaRPr>
          </a:p>
        </p:txBody>
      </p:sp>
      <p:sp>
        <p:nvSpPr>
          <p:cNvPr id="4" name="Rechthoek 3"/>
          <p:cNvSpPr/>
          <p:nvPr/>
        </p:nvSpPr>
        <p:spPr>
          <a:xfrm>
            <a:off x="1541417" y="3853543"/>
            <a:ext cx="9065623" cy="2429691"/>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2400" b="1" dirty="0" smtClean="0">
                <a:solidFill>
                  <a:schemeClr val="tx1"/>
                </a:solidFill>
              </a:rPr>
              <a:t>Belangrijkste voorwaarden voor subsidie warmtepomp;</a:t>
            </a:r>
          </a:p>
          <a:p>
            <a:r>
              <a:rPr lang="nl-NL" sz="2400" dirty="0" smtClean="0">
                <a:solidFill>
                  <a:schemeClr val="tx1"/>
                </a:solidFill>
              </a:rPr>
              <a:t>De warmtepomp staat op de meldcodelijst</a:t>
            </a:r>
          </a:p>
          <a:p>
            <a:r>
              <a:rPr lang="nl-NL" sz="2400" dirty="0" smtClean="0">
                <a:solidFill>
                  <a:schemeClr val="tx1"/>
                </a:solidFill>
              </a:rPr>
              <a:t>De warmtepomp is nieuw en komt in uw eigen huis</a:t>
            </a:r>
          </a:p>
          <a:p>
            <a:r>
              <a:rPr lang="nl-NL" sz="2400" dirty="0" smtClean="0">
                <a:solidFill>
                  <a:schemeClr val="tx1"/>
                </a:solidFill>
              </a:rPr>
              <a:t>De warmtepomp wordt geïnstalleerd door een installatiebedrijf</a:t>
            </a:r>
          </a:p>
          <a:p>
            <a:endParaRPr lang="nl-NL" sz="2400" dirty="0">
              <a:solidFill>
                <a:schemeClr val="tx1"/>
              </a:solidFill>
            </a:endParaRPr>
          </a:p>
          <a:p>
            <a:r>
              <a:rPr lang="nl-NL" sz="2400" dirty="0" smtClean="0">
                <a:solidFill>
                  <a:schemeClr val="tx1"/>
                </a:solidFill>
              </a:rPr>
              <a:t>Er is geen subsidie voor warmtepompdrogers en Airco’s</a:t>
            </a:r>
          </a:p>
          <a:p>
            <a:r>
              <a:rPr lang="nl-NL" dirty="0" smtClean="0">
                <a:solidFill>
                  <a:schemeClr val="tx1"/>
                </a:solidFill>
              </a:rPr>
              <a:t> </a:t>
            </a:r>
            <a:endParaRPr lang="nl-NL" dirty="0">
              <a:solidFill>
                <a:schemeClr val="tx1"/>
              </a:solidFill>
            </a:endParaRPr>
          </a:p>
        </p:txBody>
      </p:sp>
    </p:spTree>
    <p:extLst>
      <p:ext uri="{BB962C8B-B14F-4D97-AF65-F5344CB8AC3E}">
        <p14:creationId xmlns:p14="http://schemas.microsoft.com/office/powerpoint/2010/main" val="123313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1620770" y="1814567"/>
            <a:ext cx="9039497" cy="4653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2000" b="1" dirty="0">
              <a:solidFill>
                <a:schemeClr val="tx1"/>
              </a:solidFill>
            </a:endParaRPr>
          </a:p>
          <a:p>
            <a:r>
              <a:rPr lang="nl-NL" sz="2400" dirty="0">
                <a:solidFill>
                  <a:schemeClr val="tx1"/>
                </a:solidFill>
              </a:rPr>
              <a:t>De zonneboiler is een nieuw product en is geen tweedehands of gebruikt product.</a:t>
            </a:r>
          </a:p>
          <a:p>
            <a:r>
              <a:rPr lang="nl-NL" sz="2400" dirty="0">
                <a:solidFill>
                  <a:schemeClr val="tx1"/>
                </a:solidFill>
              </a:rPr>
              <a:t>De zonneboiler bestaat uit collectoren en een boilervat.</a:t>
            </a:r>
          </a:p>
          <a:p>
            <a:r>
              <a:rPr lang="nl-NL" sz="2400" dirty="0">
                <a:solidFill>
                  <a:schemeClr val="tx1"/>
                </a:solidFill>
              </a:rPr>
              <a:t>U laat de zonneboiler installeren in een woning met een bouwjaar voor 1 januari 2019. Of u kunt aantonen dat de omgevingsvergunning van het bouwwerk voor 1 juli 2018 is aangevraagd.</a:t>
            </a:r>
          </a:p>
          <a:p>
            <a:r>
              <a:rPr lang="nl-NL" sz="2400" dirty="0">
                <a:solidFill>
                  <a:schemeClr val="tx1"/>
                </a:solidFill>
              </a:rPr>
              <a:t>U laat eerst de zonneboiler installeren, daarna dient u de subsidieaanvraag in.</a:t>
            </a:r>
          </a:p>
          <a:p>
            <a:r>
              <a:rPr lang="nl-NL" sz="2400" dirty="0">
                <a:solidFill>
                  <a:schemeClr val="tx1"/>
                </a:solidFill>
              </a:rPr>
              <a:t>De installatie is gedaan door een bouwinstallatiebedrijf. De installatie mag u niet zelf doen.</a:t>
            </a:r>
          </a:p>
          <a:p>
            <a:r>
              <a:rPr lang="nl-NL" sz="2400" dirty="0">
                <a:solidFill>
                  <a:schemeClr val="tx1"/>
                </a:solidFill>
              </a:rPr>
              <a:t>U bent in het bezit van een factuur en betaalbewijs van de aanschaf en installatie van uw zonneboiler.</a:t>
            </a:r>
            <a:endParaRPr lang="nl-NL" sz="2400" dirty="0">
              <a:solidFill>
                <a:schemeClr val="tx1"/>
              </a:solidFill>
            </a:endParaRPr>
          </a:p>
        </p:txBody>
      </p:sp>
      <p:sp>
        <p:nvSpPr>
          <p:cNvPr id="3" name="Rechthoek 2"/>
          <p:cNvSpPr/>
          <p:nvPr/>
        </p:nvSpPr>
        <p:spPr>
          <a:xfrm>
            <a:off x="928048" y="655092"/>
            <a:ext cx="6823881" cy="115947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4000" dirty="0" smtClean="0">
                <a:solidFill>
                  <a:schemeClr val="tx1"/>
                </a:solidFill>
              </a:rPr>
              <a:t>ISDE Subsidie voor een zonneboiler</a:t>
            </a:r>
            <a:endParaRPr lang="nl-NL" sz="4000" dirty="0">
              <a:solidFill>
                <a:schemeClr val="tx1"/>
              </a:solidFill>
            </a:endParaRPr>
          </a:p>
        </p:txBody>
      </p:sp>
    </p:spTree>
    <p:extLst>
      <p:ext uri="{BB962C8B-B14F-4D97-AF65-F5344CB8AC3E}">
        <p14:creationId xmlns:p14="http://schemas.microsoft.com/office/powerpoint/2010/main" val="3103083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1031966" y="1110343"/>
            <a:ext cx="10019211" cy="5421086"/>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2400" dirty="0" smtClean="0">
                <a:solidFill>
                  <a:schemeClr val="tx1"/>
                </a:solidFill>
              </a:rPr>
              <a:t>Even op een rijtje:</a:t>
            </a:r>
          </a:p>
          <a:p>
            <a:pPr marL="457200" indent="-457200">
              <a:buFontTx/>
              <a:buChar char="-"/>
            </a:pPr>
            <a:r>
              <a:rPr lang="nl-NL" sz="2400" dirty="0" smtClean="0">
                <a:solidFill>
                  <a:schemeClr val="tx1"/>
                </a:solidFill>
              </a:rPr>
              <a:t>Onderzoek of je 2 maatregelen in 2 jaar kunt uitvoeren, je kan</a:t>
            </a:r>
          </a:p>
          <a:p>
            <a:pPr marL="457200" indent="-457200">
              <a:buFontTx/>
              <a:buChar char="-"/>
            </a:pPr>
            <a:r>
              <a:rPr lang="nl-NL" sz="2400" dirty="0" smtClean="0">
                <a:solidFill>
                  <a:schemeClr val="tx1"/>
                </a:solidFill>
              </a:rPr>
              <a:t> ook een isolatiemaatregel combineren met (hybride)warmtepomp of zonneboiler</a:t>
            </a:r>
            <a:endParaRPr lang="nl-NL" sz="2400" dirty="0">
              <a:solidFill>
                <a:schemeClr val="tx1"/>
              </a:solidFill>
            </a:endParaRPr>
          </a:p>
          <a:p>
            <a:r>
              <a:rPr lang="nl-NL" sz="2400" dirty="0" smtClean="0">
                <a:solidFill>
                  <a:schemeClr val="tx1"/>
                </a:solidFill>
              </a:rPr>
              <a:t>-    Vraag verschillende offertes aan</a:t>
            </a:r>
          </a:p>
          <a:p>
            <a:pPr marL="457200" indent="-457200">
              <a:buFontTx/>
              <a:buChar char="-"/>
            </a:pPr>
            <a:r>
              <a:rPr lang="nl-NL" sz="2400" dirty="0" smtClean="0">
                <a:solidFill>
                  <a:schemeClr val="tx1"/>
                </a:solidFill>
              </a:rPr>
              <a:t>Vraag het bedrijf dat de isolatiemaatregelen uitvoert om alle </a:t>
            </a:r>
          </a:p>
          <a:p>
            <a:r>
              <a:rPr lang="nl-NL" sz="2400" dirty="0" smtClean="0">
                <a:solidFill>
                  <a:schemeClr val="tx1"/>
                </a:solidFill>
              </a:rPr>
              <a:t>      informatie die je nodig hebt voor een subsidie aanvraag</a:t>
            </a:r>
          </a:p>
          <a:p>
            <a:r>
              <a:rPr lang="nl-NL" sz="2400" dirty="0" smtClean="0">
                <a:solidFill>
                  <a:schemeClr val="tx1"/>
                </a:solidFill>
              </a:rPr>
              <a:t>-     Vraag het installatiebedrijf voor warmtepomp en/of zonneboiler om de     meldcode</a:t>
            </a:r>
          </a:p>
          <a:p>
            <a:pPr marL="457200" indent="-457200">
              <a:buFontTx/>
              <a:buChar char="-"/>
            </a:pPr>
            <a:r>
              <a:rPr lang="nl-NL" sz="2400" dirty="0" smtClean="0">
                <a:solidFill>
                  <a:schemeClr val="tx1"/>
                </a:solidFill>
              </a:rPr>
              <a:t>Maak foto’s van het werk en materiaal</a:t>
            </a:r>
          </a:p>
          <a:p>
            <a:pPr marL="457200" indent="-457200">
              <a:buFontTx/>
              <a:buChar char="-"/>
            </a:pPr>
            <a:r>
              <a:rPr lang="nl-NL" sz="2400" dirty="0" smtClean="0">
                <a:solidFill>
                  <a:schemeClr val="tx1"/>
                </a:solidFill>
              </a:rPr>
              <a:t>Bewaar rekeningen en maak </a:t>
            </a:r>
            <a:r>
              <a:rPr lang="nl-NL" sz="2400" dirty="0" err="1" smtClean="0">
                <a:solidFill>
                  <a:schemeClr val="tx1"/>
                </a:solidFill>
              </a:rPr>
              <a:t>PrintScreens</a:t>
            </a:r>
            <a:r>
              <a:rPr lang="nl-NL" sz="2400" dirty="0" smtClean="0">
                <a:solidFill>
                  <a:schemeClr val="tx1"/>
                </a:solidFill>
              </a:rPr>
              <a:t> van betalingen</a:t>
            </a:r>
          </a:p>
          <a:p>
            <a:pPr marL="457200" indent="-457200">
              <a:buFontTx/>
              <a:buChar char="-"/>
            </a:pPr>
            <a:r>
              <a:rPr lang="nl-NL" sz="2400" dirty="0" smtClean="0">
                <a:solidFill>
                  <a:schemeClr val="tx1"/>
                </a:solidFill>
              </a:rPr>
              <a:t>Je mag iemand machtigen om de subsidieaanvraag te doen</a:t>
            </a:r>
          </a:p>
          <a:p>
            <a:pPr marL="457200" indent="-457200">
              <a:buFontTx/>
              <a:buChar char="-"/>
            </a:pPr>
            <a:r>
              <a:rPr lang="nl-NL" sz="2400" dirty="0" smtClean="0">
                <a:solidFill>
                  <a:schemeClr val="tx1"/>
                </a:solidFill>
              </a:rPr>
              <a:t>Bewaar al deze gegevens, bij verkoop van je huis kan je bewijzen hoe goed het geïsoleerd is, dit verhoogt de waarde van je huis.</a:t>
            </a:r>
          </a:p>
          <a:p>
            <a:pPr marL="457200" indent="-457200">
              <a:buFontTx/>
              <a:buChar char="-"/>
            </a:pPr>
            <a:endParaRPr lang="nl-NL" sz="2800" dirty="0">
              <a:solidFill>
                <a:schemeClr val="tx1"/>
              </a:solidFill>
            </a:endParaRPr>
          </a:p>
        </p:txBody>
      </p:sp>
    </p:spTree>
    <p:extLst>
      <p:ext uri="{BB962C8B-B14F-4D97-AF65-F5344CB8AC3E}">
        <p14:creationId xmlns:p14="http://schemas.microsoft.com/office/powerpoint/2010/main" val="80914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992777" y="627017"/>
            <a:ext cx="10019212" cy="128016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3200" dirty="0" smtClean="0">
                <a:solidFill>
                  <a:schemeClr val="tx1"/>
                </a:solidFill>
              </a:rPr>
              <a:t>Subsidies voor VVE (vereniging van eigenaren) SVVE</a:t>
            </a:r>
          </a:p>
          <a:p>
            <a:pPr algn="ctr"/>
            <a:r>
              <a:rPr lang="nl-NL" sz="3200" dirty="0" smtClean="0">
                <a:solidFill>
                  <a:schemeClr val="tx1"/>
                </a:solidFill>
              </a:rPr>
              <a:t>Deze subsidies staan op RVO.NL</a:t>
            </a:r>
            <a:endParaRPr lang="nl-NL" sz="3200" dirty="0">
              <a:solidFill>
                <a:schemeClr val="tx1"/>
              </a:solidFill>
            </a:endParaRPr>
          </a:p>
        </p:txBody>
      </p:sp>
      <p:sp>
        <p:nvSpPr>
          <p:cNvPr id="3" name="Rechthoek 2"/>
          <p:cNvSpPr/>
          <p:nvPr/>
        </p:nvSpPr>
        <p:spPr>
          <a:xfrm>
            <a:off x="1162594" y="2338251"/>
            <a:ext cx="9849395" cy="333102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rPr>
              <a:t>De SVVE is voor (gemengde) VvE’s, woonverenigingen </a:t>
            </a:r>
            <a:r>
              <a:rPr lang="nl-NL" sz="2400" dirty="0" smtClean="0">
                <a:solidFill>
                  <a:schemeClr val="tx1"/>
                </a:solidFill>
              </a:rPr>
              <a:t>wooncoöperaties</a:t>
            </a:r>
            <a:r>
              <a:rPr lang="nl-NL" sz="2400" dirty="0">
                <a:solidFill>
                  <a:schemeClr val="tx1"/>
                </a:solidFill>
              </a:rPr>
              <a:t>.</a:t>
            </a:r>
            <a:endParaRPr lang="nl-NL" sz="2400" dirty="0" smtClean="0">
              <a:solidFill>
                <a:schemeClr val="tx1"/>
              </a:solidFill>
            </a:endParaRPr>
          </a:p>
          <a:p>
            <a:pPr algn="ctr"/>
            <a:r>
              <a:rPr lang="nl-NL" sz="3600" dirty="0" smtClean="0">
                <a:solidFill>
                  <a:schemeClr val="tx1"/>
                </a:solidFill>
              </a:rPr>
              <a:t>De SVVE bestaat uit 3 onderdelen:</a:t>
            </a:r>
          </a:p>
          <a:p>
            <a:pPr algn="ctr"/>
            <a:r>
              <a:rPr lang="nl-NL" sz="3600" dirty="0" smtClean="0">
                <a:solidFill>
                  <a:schemeClr val="tx1"/>
                </a:solidFill>
              </a:rPr>
              <a:t>Subsidie voor energieadvies</a:t>
            </a:r>
          </a:p>
          <a:p>
            <a:pPr algn="ctr"/>
            <a:r>
              <a:rPr lang="nl-NL" sz="3600" dirty="0" smtClean="0">
                <a:solidFill>
                  <a:schemeClr val="tx1"/>
                </a:solidFill>
              </a:rPr>
              <a:t>Subsidie voor verduurzamingsmaatrgelen</a:t>
            </a:r>
          </a:p>
          <a:p>
            <a:pPr algn="ctr"/>
            <a:r>
              <a:rPr lang="nl-NL" sz="3600" dirty="0" smtClean="0">
                <a:solidFill>
                  <a:schemeClr val="tx1"/>
                </a:solidFill>
              </a:rPr>
              <a:t>subsidie voor oplaadpuntenadvies</a:t>
            </a:r>
          </a:p>
          <a:p>
            <a:pPr algn="ctr"/>
            <a:endParaRPr lang="nl-NL" sz="3600" dirty="0">
              <a:solidFill>
                <a:schemeClr val="tx1"/>
              </a:solidFill>
            </a:endParaRPr>
          </a:p>
        </p:txBody>
      </p:sp>
    </p:spTree>
    <p:extLst>
      <p:ext uri="{BB962C8B-B14F-4D97-AF65-F5344CB8AC3E}">
        <p14:creationId xmlns:p14="http://schemas.microsoft.com/office/powerpoint/2010/main" val="4219982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888275" y="770710"/>
            <a:ext cx="9457508" cy="2862322"/>
          </a:xfrm>
          <a:prstGeom prst="rect">
            <a:avLst/>
          </a:prstGeom>
          <a:ln w="57150">
            <a:solidFill>
              <a:schemeClr val="accent2">
                <a:lumMod val="75000"/>
              </a:schemeClr>
            </a:solidFill>
          </a:ln>
        </p:spPr>
        <p:txBody>
          <a:bodyPr wrap="square">
            <a:spAutoFit/>
          </a:bodyPr>
          <a:lstStyle/>
          <a:p>
            <a:r>
              <a:rPr lang="nl-NL" b="1" dirty="0" smtClean="0">
                <a:solidFill>
                  <a:srgbClr val="000000"/>
                </a:solidFill>
                <a:latin typeface="RO Sans"/>
              </a:rPr>
              <a:t>SUBSIDIE ENERGIEADVIES</a:t>
            </a:r>
            <a:endParaRPr lang="nl-NL" b="1" i="0" dirty="0" smtClean="0">
              <a:solidFill>
                <a:srgbClr val="000000"/>
              </a:solidFill>
              <a:effectLst/>
              <a:latin typeface="RO Sans"/>
            </a:endParaRPr>
          </a:p>
          <a:p>
            <a:r>
              <a:rPr lang="nl-NL" b="0" i="0" dirty="0" smtClean="0">
                <a:solidFill>
                  <a:srgbClr val="000000"/>
                </a:solidFill>
                <a:effectLst/>
                <a:latin typeface="RO Sans"/>
              </a:rPr>
              <a:t>Het energieadvies moet aan bepaalde voorwaarden voldoen.</a:t>
            </a:r>
          </a:p>
          <a:p>
            <a:pPr>
              <a:buFont typeface="Arial" panose="020B0604020202020204" pitchFamily="34" charset="0"/>
              <a:buChar char="•"/>
            </a:pPr>
            <a:r>
              <a:rPr lang="nl-NL" b="0" i="0" dirty="0" smtClean="0">
                <a:solidFill>
                  <a:srgbClr val="000000"/>
                </a:solidFill>
                <a:effectLst/>
                <a:latin typeface="RO Sans"/>
              </a:rPr>
              <a:t>Per VvE mag u een keer subsidie aanvragen. Dit kan voor een gebouw of groep van gebouwen.</a:t>
            </a:r>
          </a:p>
          <a:p>
            <a:pPr>
              <a:buFont typeface="Arial" panose="020B0604020202020204" pitchFamily="34" charset="0"/>
              <a:buChar char="•"/>
            </a:pPr>
            <a:r>
              <a:rPr lang="nl-NL" b="0" i="0" dirty="0" smtClean="0">
                <a:solidFill>
                  <a:srgbClr val="000000"/>
                </a:solidFill>
                <a:effectLst/>
                <a:latin typeface="RO Sans"/>
              </a:rPr>
              <a:t>In uw VvE is minstens één koopwoning waarvan de eigenaar ook de bewoner is (eigenaar-bewoner). De eigenaar heeft die woning als hoofdverblijf en staat op dat adres ingeschreven in de gemeentelijke basisadministratie.</a:t>
            </a:r>
          </a:p>
          <a:p>
            <a:pPr>
              <a:buFont typeface="Arial" panose="020B0604020202020204" pitchFamily="34" charset="0"/>
              <a:buChar char="•"/>
            </a:pPr>
            <a:r>
              <a:rPr lang="nl-NL" b="0" i="0" dirty="0" smtClean="0">
                <a:solidFill>
                  <a:srgbClr val="000000"/>
                </a:solidFill>
                <a:effectLst/>
                <a:latin typeface="RO Sans"/>
              </a:rPr>
              <a:t>U vraagt de subsidie achteraf aan op basis van de factuur en het betaalbewijs.</a:t>
            </a:r>
          </a:p>
          <a:p>
            <a:pPr>
              <a:buFont typeface="Arial" panose="020B0604020202020204" pitchFamily="34" charset="0"/>
              <a:buChar char="•"/>
            </a:pPr>
            <a:r>
              <a:rPr lang="nl-NL" b="0" i="0" dirty="0" smtClean="0">
                <a:solidFill>
                  <a:srgbClr val="000000"/>
                </a:solidFill>
                <a:effectLst/>
                <a:latin typeface="RO Sans"/>
              </a:rPr>
              <a:t>U mag voor het energieadvies niet eerder subsidie hebben gekregen van een ander bestuursorgaan, zoals een gemeente of provincie.</a:t>
            </a:r>
            <a:endParaRPr lang="nl-NL" b="0" i="0" dirty="0">
              <a:solidFill>
                <a:srgbClr val="000000"/>
              </a:solidFill>
              <a:effectLst/>
              <a:latin typeface="RO Sans"/>
            </a:endParaRPr>
          </a:p>
        </p:txBody>
      </p:sp>
      <p:sp>
        <p:nvSpPr>
          <p:cNvPr id="3" name="Rechthoek 2"/>
          <p:cNvSpPr/>
          <p:nvPr/>
        </p:nvSpPr>
        <p:spPr>
          <a:xfrm>
            <a:off x="888275" y="4062548"/>
            <a:ext cx="7733211" cy="2443533"/>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Een energieadvies biedt u een duidelijk overzicht van de huidige stand van zaken over de isolatie van uw gebouw. Ook geeft het aan welke energiebesparende (isolatie)maatregelen en/of duurzame warmteopties u kunt nemen. Is bijvoorbeeld een aansluiting op een warmtenet een reële optie? En wat zijn de voor- en nadelen daarvan en wat zijn ongeveer de kosten? Daarnaast staat in het rapport een advies over de mogelijkheden voor het uitvoeren van een Zeer Energiezuinig Pakket (ZEP) of een Nul-op-de-Meter-gebouw (NOM).</a:t>
            </a:r>
          </a:p>
        </p:txBody>
      </p:sp>
      <p:sp>
        <p:nvSpPr>
          <p:cNvPr id="4" name="Ovaal 3"/>
          <p:cNvSpPr/>
          <p:nvPr/>
        </p:nvSpPr>
        <p:spPr>
          <a:xfrm>
            <a:off x="9202783" y="2743199"/>
            <a:ext cx="2599508" cy="3944985"/>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b="1" i="0" u="none" strike="noStrike" dirty="0" smtClean="0">
                <a:solidFill>
                  <a:srgbClr val="007BC7"/>
                </a:solidFill>
                <a:effectLst/>
                <a:latin typeface="RO Sans"/>
                <a:hlinkClick r:id="rId2"/>
              </a:rPr>
              <a:t>Platform.centraalregistertechniek.nl</a:t>
            </a:r>
            <a:r>
              <a:rPr lang="nl-NL" sz="1400" b="0" i="0" dirty="0" smtClean="0">
                <a:solidFill>
                  <a:srgbClr val="000000"/>
                </a:solidFill>
                <a:effectLst/>
                <a:latin typeface="RO Sans"/>
              </a:rPr>
              <a:t> </a:t>
            </a:r>
            <a:r>
              <a:rPr lang="nl-NL" sz="1400" b="0" i="0" dirty="0" smtClean="0">
                <a:solidFill>
                  <a:srgbClr val="000000"/>
                </a:solidFill>
                <a:effectLst/>
                <a:latin typeface="RO Sans"/>
              </a:rPr>
              <a:t>Om een erkend energieadviseur te vinden, </a:t>
            </a:r>
            <a:r>
              <a:rPr lang="nl-NL" sz="1400" b="0" i="0" dirty="0" smtClean="0">
                <a:solidFill>
                  <a:srgbClr val="000000"/>
                </a:solidFill>
                <a:effectLst/>
                <a:latin typeface="RO Sans"/>
              </a:rPr>
              <a:t>zoekt </a:t>
            </a:r>
            <a:r>
              <a:rPr lang="nl-NL" sz="1400" b="0" i="0" dirty="0" smtClean="0">
                <a:solidFill>
                  <a:srgbClr val="000000"/>
                </a:solidFill>
                <a:effectLst/>
                <a:latin typeface="RO Sans"/>
              </a:rPr>
              <a:t>u op de bovenstaande link. Zoek vervolgens op vakbedrijven in het Centraal Register Techniek. In het veld ‘Kwalificatietype’ vult u in: BRL9500-02</a:t>
            </a:r>
            <a:r>
              <a:rPr lang="nl-NL" b="0" i="0" dirty="0" smtClean="0">
                <a:solidFill>
                  <a:srgbClr val="000000"/>
                </a:solidFill>
                <a:effectLst/>
                <a:latin typeface="RO Sans"/>
              </a:rPr>
              <a:t>.</a:t>
            </a:r>
            <a:endParaRPr lang="nl-NL" dirty="0"/>
          </a:p>
        </p:txBody>
      </p:sp>
    </p:spTree>
    <p:extLst>
      <p:ext uri="{BB962C8B-B14F-4D97-AF65-F5344CB8AC3E}">
        <p14:creationId xmlns:p14="http://schemas.microsoft.com/office/powerpoint/2010/main" val="281362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483326" y="535577"/>
            <a:ext cx="8948057" cy="3108543"/>
          </a:xfrm>
          <a:prstGeom prst="rect">
            <a:avLst/>
          </a:prstGeom>
          <a:solidFill>
            <a:schemeClr val="accent2">
              <a:lumMod val="40000"/>
              <a:lumOff val="60000"/>
            </a:schemeClr>
          </a:solidFill>
        </p:spPr>
        <p:txBody>
          <a:bodyPr wrap="square">
            <a:spAutoFit/>
          </a:bodyPr>
          <a:lstStyle/>
          <a:p>
            <a:r>
              <a:rPr lang="nl-NL" sz="2800" b="0" i="0" dirty="0" smtClean="0">
                <a:solidFill>
                  <a:srgbClr val="000000"/>
                </a:solidFill>
                <a:effectLst/>
                <a:latin typeface="RO Sans"/>
              </a:rPr>
              <a:t>U kunt als VVE subsidie aanvragen voor de volgende verduurzamingsmaatregelen:</a:t>
            </a:r>
          </a:p>
          <a:p>
            <a:r>
              <a:rPr lang="nl-NL" sz="2800" b="1" i="0" dirty="0" smtClean="0">
                <a:solidFill>
                  <a:srgbClr val="000000"/>
                </a:solidFill>
                <a:effectLst/>
                <a:latin typeface="RO Sans"/>
              </a:rPr>
              <a:t>Energiebesparende isolatiemaatregelen</a:t>
            </a:r>
          </a:p>
          <a:p>
            <a:r>
              <a:rPr lang="nl-NL" sz="2800" b="1" i="0" dirty="0" smtClean="0">
                <a:solidFill>
                  <a:srgbClr val="000000"/>
                </a:solidFill>
                <a:effectLst/>
                <a:latin typeface="RO Sans"/>
              </a:rPr>
              <a:t>Aanvullende energiebesparende maatregelen</a:t>
            </a:r>
          </a:p>
          <a:p>
            <a:r>
              <a:rPr lang="nl-NL" sz="2800" b="1" i="0" dirty="0" smtClean="0">
                <a:solidFill>
                  <a:srgbClr val="000000"/>
                </a:solidFill>
                <a:effectLst/>
                <a:latin typeface="RO Sans"/>
              </a:rPr>
              <a:t>Zeer energiezuinig pakket (ZEP)</a:t>
            </a:r>
          </a:p>
          <a:p>
            <a:r>
              <a:rPr lang="nl-NL" sz="2800" b="1" i="0" dirty="0" smtClean="0">
                <a:solidFill>
                  <a:srgbClr val="000000"/>
                </a:solidFill>
                <a:effectLst/>
                <a:latin typeface="RO Sans"/>
              </a:rPr>
              <a:t>Duurzame warmteopties en centrale aansluiting warmtenet</a:t>
            </a:r>
            <a:endParaRPr lang="nl-NL" sz="2800" b="1" i="0" dirty="0">
              <a:solidFill>
                <a:srgbClr val="000000"/>
              </a:solidFill>
              <a:effectLst/>
              <a:latin typeface="RO Sans"/>
            </a:endParaRPr>
          </a:p>
        </p:txBody>
      </p:sp>
      <p:sp>
        <p:nvSpPr>
          <p:cNvPr id="3" name="Ovaal 2"/>
          <p:cNvSpPr/>
          <p:nvPr/>
        </p:nvSpPr>
        <p:spPr>
          <a:xfrm>
            <a:off x="8987246" y="1528354"/>
            <a:ext cx="2978331" cy="2933721"/>
          </a:xfrm>
          <a:prstGeom prst="ellips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dirty="0">
                <a:solidFill>
                  <a:srgbClr val="FF0000"/>
                </a:solidFill>
              </a:rPr>
              <a:t>Let op: vraag deze subsidie aan voordat u de maatregelen uitvoert.</a:t>
            </a:r>
          </a:p>
        </p:txBody>
      </p:sp>
      <p:sp>
        <p:nvSpPr>
          <p:cNvPr id="6" name="Rechthoek 5"/>
          <p:cNvSpPr/>
          <p:nvPr/>
        </p:nvSpPr>
        <p:spPr>
          <a:xfrm>
            <a:off x="1909354" y="4059258"/>
            <a:ext cx="6096000" cy="2308324"/>
          </a:xfrm>
          <a:prstGeom prst="rect">
            <a:avLst/>
          </a:prstGeom>
        </p:spPr>
        <p:txBody>
          <a:bodyPr>
            <a:spAutoFit/>
          </a:bodyPr>
          <a:lstStyle/>
          <a:p>
            <a:r>
              <a:rPr lang="nl-NL" b="1" i="0" dirty="0" smtClean="0">
                <a:solidFill>
                  <a:srgbClr val="000000"/>
                </a:solidFill>
                <a:effectLst/>
                <a:latin typeface="RO Sans"/>
              </a:rPr>
              <a:t>SUBSIDIE OPLAADPUNTENADVIES</a:t>
            </a:r>
          </a:p>
          <a:p>
            <a:r>
              <a:rPr lang="nl-NL" b="0" i="0" dirty="0" smtClean="0">
                <a:solidFill>
                  <a:srgbClr val="000000"/>
                </a:solidFill>
                <a:effectLst/>
                <a:latin typeface="RO Sans"/>
              </a:rPr>
              <a:t>U mag alleen subsidie aanvragen voor het oplaadpuntenadvies. Voor het aanleggen van een of meer oplaadpunten stelde de wetgever (nog) geen subsidie beschikbaar. Wel is het voor een VvE mogelijk om bij het Nationaal Warmtefonds via de </a:t>
            </a:r>
            <a:r>
              <a:rPr lang="nl-NL" b="1" i="0" u="none" strike="noStrike" dirty="0" smtClean="0">
                <a:solidFill>
                  <a:srgbClr val="007BC7"/>
                </a:solidFill>
                <a:effectLst/>
                <a:latin typeface="RO Sans"/>
                <a:hlinkClick r:id="rId2"/>
              </a:rPr>
              <a:t>VvE </a:t>
            </a:r>
            <a:r>
              <a:rPr lang="nl-NL" b="1" i="0" u="none" strike="noStrike" dirty="0" err="1" smtClean="0">
                <a:solidFill>
                  <a:srgbClr val="007BC7"/>
                </a:solidFill>
                <a:effectLst/>
                <a:latin typeface="RO Sans"/>
                <a:hlinkClick r:id="rId2"/>
              </a:rPr>
              <a:t>Energiebespaarlening</a:t>
            </a:r>
            <a:r>
              <a:rPr lang="nl-NL" b="0" i="0" dirty="0" smtClean="0">
                <a:solidFill>
                  <a:srgbClr val="000000"/>
                </a:solidFill>
                <a:effectLst/>
                <a:latin typeface="RO Sans"/>
              </a:rPr>
              <a:t> een laagdrempelige financiering hiervoor aan te vragen.</a:t>
            </a:r>
            <a:endParaRPr lang="nl-NL" dirty="0"/>
          </a:p>
        </p:txBody>
      </p:sp>
    </p:spTree>
    <p:extLst>
      <p:ext uri="{BB962C8B-B14F-4D97-AF65-F5344CB8AC3E}">
        <p14:creationId xmlns:p14="http://schemas.microsoft.com/office/powerpoint/2010/main" val="2779331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1254034" y="612845"/>
            <a:ext cx="7889966" cy="769441"/>
          </a:xfrm>
          <a:prstGeom prst="rect">
            <a:avLst/>
          </a:prstGeom>
        </p:spPr>
        <p:txBody>
          <a:bodyPr wrap="square">
            <a:spAutoFit/>
          </a:bodyPr>
          <a:lstStyle/>
          <a:p>
            <a:r>
              <a:rPr lang="nl-NL" sz="4400" b="1" dirty="0" smtClean="0">
                <a:solidFill>
                  <a:schemeClr val="accent6">
                    <a:lumMod val="50000"/>
                  </a:schemeClr>
                </a:solidFill>
              </a:rPr>
              <a:t>SUBSIDIE VOOR EEN GROEN DAK</a:t>
            </a:r>
            <a:endParaRPr lang="nl-NL" sz="4400" b="1" dirty="0">
              <a:solidFill>
                <a:schemeClr val="accent6">
                  <a:lumMod val="50000"/>
                </a:schemeClr>
              </a:solidFill>
            </a:endParaRPr>
          </a:p>
        </p:txBody>
      </p:sp>
      <p:sp>
        <p:nvSpPr>
          <p:cNvPr id="3" name="Rechthoek 2"/>
          <p:cNvSpPr/>
          <p:nvPr/>
        </p:nvSpPr>
        <p:spPr>
          <a:xfrm>
            <a:off x="1254034" y="1763486"/>
            <a:ext cx="10162903" cy="4637314"/>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3600" dirty="0" smtClean="0">
                <a:solidFill>
                  <a:schemeClr val="tx1"/>
                </a:solidFill>
              </a:rPr>
              <a:t>Elk jaar heeft de gemeente Leiden een subsidiepot voor groene daken</a:t>
            </a:r>
          </a:p>
          <a:p>
            <a:pPr algn="ctr"/>
            <a:r>
              <a:rPr lang="nl-NL" sz="3600" dirty="0" smtClean="0">
                <a:solidFill>
                  <a:schemeClr val="tx1"/>
                </a:solidFill>
              </a:rPr>
              <a:t>Kijk voor informatie en aanvragen</a:t>
            </a:r>
          </a:p>
          <a:p>
            <a:pPr algn="ctr"/>
            <a:r>
              <a:rPr lang="nl-NL" sz="3200" dirty="0">
                <a:solidFill>
                  <a:srgbClr val="C00000"/>
                </a:solidFill>
              </a:rPr>
              <a:t>https://gemeente.leiden.nl/inwoners-en-ondernemers/wonen-en-bouwen/duurzaam-leiden/subsidie-groene-daken/</a:t>
            </a:r>
          </a:p>
        </p:txBody>
      </p:sp>
    </p:spTree>
    <p:extLst>
      <p:ext uri="{BB962C8B-B14F-4D97-AF65-F5344CB8AC3E}">
        <p14:creationId xmlns:p14="http://schemas.microsoft.com/office/powerpoint/2010/main" val="2194251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849087" y="757645"/>
            <a:ext cx="6609805" cy="450668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4400" dirty="0" smtClean="0">
                <a:solidFill>
                  <a:schemeClr val="tx1"/>
                </a:solidFill>
              </a:rPr>
              <a:t>Rijksmonumenten en Gemeente Monumenten</a:t>
            </a:r>
          </a:p>
          <a:p>
            <a:endParaRPr lang="nl-NL" sz="3600" dirty="0" smtClean="0">
              <a:solidFill>
                <a:schemeClr val="tx1"/>
              </a:solidFill>
            </a:endParaRPr>
          </a:p>
          <a:p>
            <a:r>
              <a:rPr lang="nl-NL" sz="3600" dirty="0" smtClean="0">
                <a:solidFill>
                  <a:schemeClr val="tx1"/>
                </a:solidFill>
              </a:rPr>
              <a:t>Gratis advies van Erfgoed Leiden</a:t>
            </a:r>
          </a:p>
          <a:p>
            <a:r>
              <a:rPr lang="nl-NL" sz="3600" dirty="0" smtClean="0">
                <a:solidFill>
                  <a:schemeClr val="tx1"/>
                </a:solidFill>
              </a:rPr>
              <a:t>erfgoedleiden.nl</a:t>
            </a:r>
          </a:p>
          <a:p>
            <a:r>
              <a:rPr lang="nl-NL" sz="3600" dirty="0" smtClean="0">
                <a:solidFill>
                  <a:schemeClr val="tx1"/>
                </a:solidFill>
              </a:rPr>
              <a:t>ISDE subsidies</a:t>
            </a:r>
            <a:endParaRPr lang="nl-NL" sz="3600" dirty="0">
              <a:solidFill>
                <a:schemeClr val="tx1"/>
              </a:solidFill>
            </a:endParaRPr>
          </a:p>
          <a:p>
            <a:pPr algn="ctr"/>
            <a:endParaRPr lang="nl-NL" sz="2000" dirty="0" smtClean="0">
              <a:solidFill>
                <a:schemeClr val="tx1"/>
              </a:solidFill>
            </a:endParaRPr>
          </a:p>
          <a:p>
            <a:pPr algn="ctr"/>
            <a:endParaRPr lang="nl-NL" sz="2400" dirty="0">
              <a:solidFill>
                <a:schemeClr val="tx1"/>
              </a:solidFill>
            </a:endParaRPr>
          </a:p>
          <a:p>
            <a:pPr algn="ctr"/>
            <a:endParaRPr lang="nl-NL" sz="2400" dirty="0">
              <a:solidFill>
                <a:schemeClr val="tx1"/>
              </a:solidFill>
            </a:endParaRPr>
          </a:p>
        </p:txBody>
      </p:sp>
    </p:spTree>
    <p:extLst>
      <p:ext uri="{BB962C8B-B14F-4D97-AF65-F5344CB8AC3E}">
        <p14:creationId xmlns:p14="http://schemas.microsoft.com/office/powerpoint/2010/main" val="3562287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p:cNvGraphicFramePr>
            <a:graphicFrameLocks noGrp="1"/>
          </p:cNvGraphicFramePr>
          <p:nvPr>
            <p:extLst>
              <p:ext uri="{D42A27DB-BD31-4B8C-83A1-F6EECF244321}">
                <p14:modId xmlns:p14="http://schemas.microsoft.com/office/powerpoint/2010/main" val="3309217917"/>
              </p:ext>
            </p:extLst>
          </p:nvPr>
        </p:nvGraphicFramePr>
        <p:xfrm>
          <a:off x="2417935" y="3797448"/>
          <a:ext cx="7356129" cy="2926080"/>
        </p:xfrm>
        <a:graphic>
          <a:graphicData uri="http://schemas.openxmlformats.org/drawingml/2006/table">
            <a:tbl>
              <a:tblPr/>
              <a:tblGrid>
                <a:gridCol w="2452043">
                  <a:extLst>
                    <a:ext uri="{9D8B030D-6E8A-4147-A177-3AD203B41FA5}">
                      <a16:colId xmlns:a16="http://schemas.microsoft.com/office/drawing/2014/main" val="2931788602"/>
                    </a:ext>
                  </a:extLst>
                </a:gridCol>
                <a:gridCol w="2452043">
                  <a:extLst>
                    <a:ext uri="{9D8B030D-6E8A-4147-A177-3AD203B41FA5}">
                      <a16:colId xmlns:a16="http://schemas.microsoft.com/office/drawing/2014/main" val="1223040429"/>
                    </a:ext>
                  </a:extLst>
                </a:gridCol>
                <a:gridCol w="2452043">
                  <a:extLst>
                    <a:ext uri="{9D8B030D-6E8A-4147-A177-3AD203B41FA5}">
                      <a16:colId xmlns:a16="http://schemas.microsoft.com/office/drawing/2014/main" val="3838397654"/>
                    </a:ext>
                  </a:extLst>
                </a:gridCol>
              </a:tblGrid>
              <a:tr h="426883">
                <a:tc>
                  <a:txBody>
                    <a:bodyPr/>
                    <a:lstStyle/>
                    <a:p>
                      <a:pPr algn="l" fontAlgn="ctr"/>
                      <a:r>
                        <a:rPr lang="nl-NL" sz="2400" dirty="0">
                          <a:effectLst/>
                        </a:rPr>
                        <a:t>Rentevaste periode</a:t>
                      </a:r>
                    </a:p>
                  </a:txBody>
                  <a:tcPr anchor="ctr">
                    <a:lnL>
                      <a:noFill/>
                    </a:lnL>
                    <a:lnR>
                      <a:noFill/>
                    </a:lnR>
                    <a:lnT>
                      <a:noFill/>
                    </a:lnT>
                    <a:lnB>
                      <a:noFill/>
                    </a:lnB>
                    <a:solidFill>
                      <a:srgbClr val="FFFFFF"/>
                    </a:solidFill>
                  </a:tcPr>
                </a:tc>
                <a:tc>
                  <a:txBody>
                    <a:bodyPr/>
                    <a:lstStyle/>
                    <a:p>
                      <a:pPr algn="l" fontAlgn="ctr"/>
                      <a:r>
                        <a:rPr lang="nl-NL" sz="2400">
                          <a:effectLst/>
                        </a:rPr>
                        <a:t>Beschrijving</a:t>
                      </a:r>
                    </a:p>
                  </a:txBody>
                  <a:tcPr anchor="ctr">
                    <a:lnL>
                      <a:noFill/>
                    </a:lnL>
                    <a:lnR>
                      <a:noFill/>
                    </a:lnR>
                    <a:lnT>
                      <a:noFill/>
                    </a:lnT>
                    <a:lnB>
                      <a:noFill/>
                    </a:lnB>
                    <a:solidFill>
                      <a:srgbClr val="FFFFFF"/>
                    </a:solidFill>
                  </a:tcPr>
                </a:tc>
                <a:tc>
                  <a:txBody>
                    <a:bodyPr/>
                    <a:lstStyle/>
                    <a:p>
                      <a:pPr algn="l" fontAlgn="ctr"/>
                      <a:r>
                        <a:rPr lang="nl-NL" sz="2400">
                          <a:effectLst/>
                        </a:rPr>
                        <a:t>Rentetarief</a:t>
                      </a:r>
                    </a:p>
                  </a:txBody>
                  <a:tcPr anchor="ctr">
                    <a:lnL>
                      <a:noFill/>
                    </a:lnL>
                    <a:lnR>
                      <a:noFill/>
                    </a:lnR>
                    <a:lnT>
                      <a:noFill/>
                    </a:lnT>
                    <a:lnB>
                      <a:noFill/>
                    </a:lnB>
                    <a:solidFill>
                      <a:srgbClr val="FFFFFF"/>
                    </a:solidFill>
                  </a:tcPr>
                </a:tc>
                <a:extLst>
                  <a:ext uri="{0D108BD9-81ED-4DB2-BD59-A6C34878D82A}">
                    <a16:rowId xmlns:a16="http://schemas.microsoft.com/office/drawing/2014/main" val="31548929"/>
                  </a:ext>
                </a:extLst>
              </a:tr>
              <a:tr h="747046">
                <a:tc>
                  <a:txBody>
                    <a:bodyPr/>
                    <a:lstStyle/>
                    <a:p>
                      <a:pPr algn="l" fontAlgn="ctr"/>
                      <a:r>
                        <a:rPr lang="nl-NL" sz="2400" dirty="0">
                          <a:effectLst/>
                        </a:rPr>
                        <a:t>10 jaar</a:t>
                      </a:r>
                    </a:p>
                  </a:txBody>
                  <a:tcPr anchor="ctr">
                    <a:lnL>
                      <a:noFill/>
                    </a:lnL>
                    <a:lnR>
                      <a:noFill/>
                    </a:lnR>
                    <a:lnT>
                      <a:noFill/>
                    </a:lnT>
                    <a:lnB>
                      <a:noFill/>
                    </a:lnB>
                    <a:solidFill>
                      <a:srgbClr val="FFFFFF"/>
                    </a:solidFill>
                  </a:tcPr>
                </a:tc>
                <a:tc>
                  <a:txBody>
                    <a:bodyPr/>
                    <a:lstStyle/>
                    <a:p>
                      <a:pPr algn="l" fontAlgn="ctr"/>
                      <a:r>
                        <a:rPr lang="nl-NL" sz="2400">
                          <a:effectLst/>
                        </a:rPr>
                        <a:t>bij eigen woning hoofdverblijf</a:t>
                      </a:r>
                    </a:p>
                  </a:txBody>
                  <a:tcPr anchor="ctr">
                    <a:lnL>
                      <a:noFill/>
                    </a:lnL>
                    <a:lnR>
                      <a:noFill/>
                    </a:lnR>
                    <a:lnT>
                      <a:noFill/>
                    </a:lnT>
                    <a:lnB>
                      <a:noFill/>
                    </a:lnB>
                    <a:solidFill>
                      <a:srgbClr val="FFFFFF"/>
                    </a:solidFill>
                  </a:tcPr>
                </a:tc>
                <a:tc>
                  <a:txBody>
                    <a:bodyPr/>
                    <a:lstStyle/>
                    <a:p>
                      <a:pPr algn="l" fontAlgn="ctr"/>
                      <a:r>
                        <a:rPr lang="nl-NL" sz="2400">
                          <a:effectLst/>
                        </a:rPr>
                        <a:t>2.1%</a:t>
                      </a:r>
                    </a:p>
                  </a:txBody>
                  <a:tcPr anchor="ctr">
                    <a:lnL>
                      <a:noFill/>
                    </a:lnL>
                    <a:lnR>
                      <a:noFill/>
                    </a:lnR>
                    <a:lnT>
                      <a:noFill/>
                    </a:lnT>
                    <a:lnB>
                      <a:noFill/>
                    </a:lnB>
                    <a:solidFill>
                      <a:srgbClr val="E6F7FC"/>
                    </a:solidFill>
                  </a:tcPr>
                </a:tc>
                <a:extLst>
                  <a:ext uri="{0D108BD9-81ED-4DB2-BD59-A6C34878D82A}">
                    <a16:rowId xmlns:a16="http://schemas.microsoft.com/office/drawing/2014/main" val="1396340281"/>
                  </a:ext>
                </a:extLst>
              </a:tr>
              <a:tr h="426883">
                <a:tc>
                  <a:txBody>
                    <a:bodyPr/>
                    <a:lstStyle/>
                    <a:p>
                      <a:pPr algn="l" fontAlgn="ctr"/>
                      <a:r>
                        <a:rPr lang="nl-NL" sz="2400" dirty="0">
                          <a:effectLst/>
                        </a:rPr>
                        <a:t>10 jaar</a:t>
                      </a:r>
                    </a:p>
                  </a:txBody>
                  <a:tcPr anchor="ctr">
                    <a:lnL>
                      <a:noFill/>
                    </a:lnL>
                    <a:lnR>
                      <a:noFill/>
                    </a:lnR>
                    <a:lnT>
                      <a:noFill/>
                    </a:lnT>
                    <a:lnB>
                      <a:noFill/>
                    </a:lnB>
                    <a:solidFill>
                      <a:srgbClr val="FFFFFF"/>
                    </a:solidFill>
                  </a:tcPr>
                </a:tc>
                <a:tc>
                  <a:txBody>
                    <a:bodyPr/>
                    <a:lstStyle/>
                    <a:p>
                      <a:pPr algn="l" fontAlgn="ctr"/>
                      <a:r>
                        <a:rPr lang="nl-NL" sz="2400">
                          <a:effectLst/>
                        </a:rPr>
                        <a:t>overige situaties</a:t>
                      </a:r>
                    </a:p>
                  </a:txBody>
                  <a:tcPr anchor="ctr">
                    <a:lnL>
                      <a:noFill/>
                    </a:lnL>
                    <a:lnR>
                      <a:noFill/>
                    </a:lnR>
                    <a:lnT>
                      <a:noFill/>
                    </a:lnT>
                    <a:lnB>
                      <a:noFill/>
                    </a:lnB>
                    <a:solidFill>
                      <a:srgbClr val="FFFFFF"/>
                    </a:solidFill>
                  </a:tcPr>
                </a:tc>
                <a:tc>
                  <a:txBody>
                    <a:bodyPr/>
                    <a:lstStyle/>
                    <a:p>
                      <a:pPr algn="l" fontAlgn="ctr"/>
                      <a:r>
                        <a:rPr lang="nl-NL" sz="2400">
                          <a:effectLst/>
                        </a:rPr>
                        <a:t>2.1%</a:t>
                      </a:r>
                    </a:p>
                  </a:txBody>
                  <a:tcPr anchor="ctr">
                    <a:lnL>
                      <a:noFill/>
                    </a:lnL>
                    <a:lnR>
                      <a:noFill/>
                    </a:lnR>
                    <a:lnT>
                      <a:noFill/>
                    </a:lnT>
                    <a:lnB>
                      <a:noFill/>
                    </a:lnB>
                    <a:solidFill>
                      <a:srgbClr val="E6F7FC"/>
                    </a:solidFill>
                  </a:tcPr>
                </a:tc>
                <a:extLst>
                  <a:ext uri="{0D108BD9-81ED-4DB2-BD59-A6C34878D82A}">
                    <a16:rowId xmlns:a16="http://schemas.microsoft.com/office/drawing/2014/main" val="3669520326"/>
                  </a:ext>
                </a:extLst>
              </a:tr>
              <a:tr h="747046">
                <a:tc>
                  <a:txBody>
                    <a:bodyPr/>
                    <a:lstStyle/>
                    <a:p>
                      <a:pPr algn="l" fontAlgn="ctr"/>
                      <a:r>
                        <a:rPr lang="nl-NL" sz="2400" dirty="0">
                          <a:effectLst/>
                        </a:rPr>
                        <a:t>20 jaar</a:t>
                      </a:r>
                    </a:p>
                  </a:txBody>
                  <a:tcPr anchor="ctr">
                    <a:lnL>
                      <a:noFill/>
                    </a:lnL>
                    <a:lnR>
                      <a:noFill/>
                    </a:lnR>
                    <a:lnT>
                      <a:noFill/>
                    </a:lnT>
                    <a:lnB>
                      <a:noFill/>
                    </a:lnB>
                    <a:solidFill>
                      <a:srgbClr val="FFFFFF"/>
                    </a:solidFill>
                  </a:tcPr>
                </a:tc>
                <a:tc>
                  <a:txBody>
                    <a:bodyPr/>
                    <a:lstStyle/>
                    <a:p>
                      <a:pPr algn="l" fontAlgn="ctr"/>
                      <a:r>
                        <a:rPr lang="nl-NL" sz="2400" dirty="0">
                          <a:effectLst/>
                        </a:rPr>
                        <a:t>bij eigen woning hoofdverblijf</a:t>
                      </a:r>
                    </a:p>
                  </a:txBody>
                  <a:tcPr anchor="ctr">
                    <a:lnL>
                      <a:noFill/>
                    </a:lnL>
                    <a:lnR>
                      <a:noFill/>
                    </a:lnR>
                    <a:lnT>
                      <a:noFill/>
                    </a:lnT>
                    <a:lnB>
                      <a:noFill/>
                    </a:lnB>
                    <a:solidFill>
                      <a:srgbClr val="FFFFFF"/>
                    </a:solidFill>
                  </a:tcPr>
                </a:tc>
                <a:tc>
                  <a:txBody>
                    <a:bodyPr/>
                    <a:lstStyle/>
                    <a:p>
                      <a:pPr algn="l" fontAlgn="ctr"/>
                      <a:r>
                        <a:rPr lang="nl-NL" sz="2400" dirty="0">
                          <a:effectLst/>
                        </a:rPr>
                        <a:t>2.4%</a:t>
                      </a:r>
                    </a:p>
                  </a:txBody>
                  <a:tcPr anchor="ctr">
                    <a:lnL>
                      <a:noFill/>
                    </a:lnL>
                    <a:lnR>
                      <a:noFill/>
                    </a:lnR>
                    <a:lnT>
                      <a:noFill/>
                    </a:lnT>
                    <a:lnB>
                      <a:noFill/>
                    </a:lnB>
                    <a:solidFill>
                      <a:srgbClr val="E6F7FC"/>
                    </a:solidFill>
                  </a:tcPr>
                </a:tc>
                <a:extLst>
                  <a:ext uri="{0D108BD9-81ED-4DB2-BD59-A6C34878D82A}">
                    <a16:rowId xmlns:a16="http://schemas.microsoft.com/office/drawing/2014/main" val="1005809416"/>
                  </a:ext>
                </a:extLst>
              </a:tr>
            </a:tbl>
          </a:graphicData>
        </a:graphic>
      </p:graphicFrame>
      <p:sp>
        <p:nvSpPr>
          <p:cNvPr id="3" name="Rectangle 1"/>
          <p:cNvSpPr>
            <a:spLocks noChangeArrowheads="1"/>
          </p:cNvSpPr>
          <p:nvPr/>
        </p:nvSpPr>
        <p:spPr bwMode="auto">
          <a:xfrm>
            <a:off x="1772305" y="1215556"/>
            <a:ext cx="7815448" cy="1785104"/>
          </a:xfrm>
          <a:prstGeom prst="rect">
            <a:avLst/>
          </a:prstGeom>
          <a:solidFill>
            <a:schemeClr val="bg2">
              <a:lumMod val="75000"/>
            </a:schemeClr>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3200" i="0" u="none" strike="noStrike" cap="none" normalizeH="0" baseline="0" dirty="0" smtClean="0">
                <a:ln>
                  <a:noFill/>
                </a:ln>
                <a:effectLst/>
                <a:latin typeface="+mn-lt"/>
              </a:rPr>
              <a:t>Huidige rentetarieven voor Duurzame Monumenten-Lening via Restauratiefonds.nl</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2800" i="0" u="none" strike="noStrike" cap="none" normalizeH="0" baseline="0" dirty="0" smtClean="0">
                <a:ln>
                  <a:noFill/>
                </a:ln>
                <a:effectLst/>
                <a:latin typeface="+mn-lt"/>
              </a:rPr>
              <a:t>RENTETARIEVEN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5" name="Ovaal 4"/>
          <p:cNvSpPr/>
          <p:nvPr/>
        </p:nvSpPr>
        <p:spPr>
          <a:xfrm>
            <a:off x="1772305" y="418768"/>
            <a:ext cx="7718612" cy="65078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4400" dirty="0" smtClean="0">
                <a:solidFill>
                  <a:schemeClr val="tx1"/>
                </a:solidFill>
              </a:rPr>
              <a:t>Rijksmonument</a:t>
            </a:r>
            <a:endParaRPr lang="nl-NL" sz="4400" dirty="0">
              <a:solidFill>
                <a:schemeClr val="tx1"/>
              </a:solidFill>
            </a:endParaRPr>
          </a:p>
        </p:txBody>
      </p:sp>
    </p:spTree>
    <p:extLst>
      <p:ext uri="{BB962C8B-B14F-4D97-AF65-F5344CB8AC3E}">
        <p14:creationId xmlns:p14="http://schemas.microsoft.com/office/powerpoint/2010/main" val="921682212"/>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10437</TotalTime>
  <Words>1259</Words>
  <Application>Microsoft Office PowerPoint</Application>
  <PresentationFormat>Breedbeeld</PresentationFormat>
  <Paragraphs>180</Paragraphs>
  <Slides>15</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15</vt:i4>
      </vt:variant>
    </vt:vector>
  </HeadingPairs>
  <TitlesOfParts>
    <vt:vector size="21" baseType="lpstr">
      <vt:lpstr>Arial</vt:lpstr>
      <vt:lpstr>Calibri</vt:lpstr>
      <vt:lpstr>Calibri Light</vt:lpstr>
      <vt:lpstr>Proxima Nova</vt:lpstr>
      <vt:lpstr>RO Sans</vt:lpstr>
      <vt:lpstr>Kantoorthema</vt:lpstr>
      <vt:lpstr>SUBSIDIE</vt:lpstr>
      <vt:lpstr>Subsidie voor isolatie (tot 2030) 1e stap: Ga naar RVO.NL 2e stap: Ga naar ISDE voor woningeigenaren 3e stap: Lees goed de informatie </vt:lpstr>
      <vt:lpstr>Voorwaarden isolatie maatregelen</vt:lpstr>
      <vt:lpstr>5 type isolatie maatregelen met subsidie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SUBSIDIE</dc:title>
  <dc:creator>dell</dc:creator>
  <cp:lastModifiedBy>dell</cp:lastModifiedBy>
  <cp:revision>32</cp:revision>
  <dcterms:created xsi:type="dcterms:W3CDTF">2023-10-10T08:01:15Z</dcterms:created>
  <dcterms:modified xsi:type="dcterms:W3CDTF">2023-10-17T20:48:44Z</dcterms:modified>
</cp:coreProperties>
</file>